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13" r:id="rId2"/>
    <p:sldId id="318" r:id="rId3"/>
    <p:sldId id="319" r:id="rId4"/>
    <p:sldId id="320" r:id="rId5"/>
    <p:sldId id="321" r:id="rId6"/>
    <p:sldId id="283" r:id="rId7"/>
    <p:sldId id="290" r:id="rId8"/>
    <p:sldId id="285" r:id="rId9"/>
    <p:sldId id="286" r:id="rId10"/>
    <p:sldId id="304" r:id="rId11"/>
    <p:sldId id="288" r:id="rId12"/>
    <p:sldId id="287" r:id="rId13"/>
    <p:sldId id="291" r:id="rId14"/>
    <p:sldId id="295" r:id="rId15"/>
    <p:sldId id="292" r:id="rId16"/>
    <p:sldId id="329" r:id="rId17"/>
    <p:sldId id="332" r:id="rId18"/>
    <p:sldId id="289" r:id="rId19"/>
    <p:sldId id="322" r:id="rId20"/>
    <p:sldId id="296" r:id="rId21"/>
    <p:sldId id="305" r:id="rId22"/>
    <p:sldId id="310" r:id="rId23"/>
    <p:sldId id="314" r:id="rId24"/>
    <p:sldId id="311" r:id="rId25"/>
    <p:sldId id="306" r:id="rId26"/>
    <p:sldId id="315" r:id="rId27"/>
    <p:sldId id="333" r:id="rId28"/>
    <p:sldId id="334" r:id="rId29"/>
    <p:sldId id="280" r:id="rId30"/>
    <p:sldId id="330" r:id="rId31"/>
    <p:sldId id="278" r:id="rId32"/>
    <p:sldId id="336" r:id="rId33"/>
    <p:sldId id="337" r:id="rId34"/>
    <p:sldId id="331" r:id="rId35"/>
    <p:sldId id="327" r:id="rId36"/>
    <p:sldId id="328" r:id="rId37"/>
    <p:sldId id="282"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548235"/>
    <a:srgbClr val="25DBB8"/>
    <a:srgbClr val="FFFFFF"/>
    <a:srgbClr val="21A364"/>
    <a:srgbClr val="022DE4"/>
    <a:srgbClr val="262626"/>
    <a:srgbClr val="0099FF"/>
    <a:srgbClr val="545454"/>
    <a:srgbClr val="8E8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77328" autoAdjust="0"/>
  </p:normalViewPr>
  <p:slideViewPr>
    <p:cSldViewPr snapToGrid="0">
      <p:cViewPr>
        <p:scale>
          <a:sx n="50" d="100"/>
          <a:sy n="50" d="100"/>
        </p:scale>
        <p:origin x="10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7BD17-1CB8-44A4-8A52-067927EBF85F}" type="datetimeFigureOut">
              <a:rPr lang="en-US" smtClean="0"/>
              <a:t>27-Jan-23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EB4EB-749B-4C17-B346-F078FDE48559}" type="slidenum">
              <a:rPr lang="en-US" smtClean="0"/>
              <a:t>‹#›</a:t>
            </a:fld>
            <a:endParaRPr lang="en-US"/>
          </a:p>
        </p:txBody>
      </p:sp>
    </p:spTree>
    <p:extLst>
      <p:ext uri="{BB962C8B-B14F-4D97-AF65-F5344CB8AC3E}">
        <p14:creationId xmlns:p14="http://schemas.microsoft.com/office/powerpoint/2010/main" val="730207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a:t>
            </a:fld>
            <a:endParaRPr lang="en-US"/>
          </a:p>
        </p:txBody>
      </p:sp>
    </p:spTree>
    <p:extLst>
      <p:ext uri="{BB962C8B-B14F-4D97-AF65-F5344CB8AC3E}">
        <p14:creationId xmlns:p14="http://schemas.microsoft.com/office/powerpoint/2010/main" val="169579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panic and freak out. So I ended up re-doing EVERYTHING, but this time in R and it was </a:t>
            </a:r>
            <a:r>
              <a:rPr lang="en-US" dirty="0" err="1"/>
              <a:t>sooo</a:t>
            </a:r>
            <a:r>
              <a:rPr lang="en-US"/>
              <a:t> much better!</a:t>
            </a:r>
          </a:p>
        </p:txBody>
      </p:sp>
      <p:sp>
        <p:nvSpPr>
          <p:cNvPr id="4" name="Slide Number Placeholder 3"/>
          <p:cNvSpPr>
            <a:spLocks noGrp="1"/>
          </p:cNvSpPr>
          <p:nvPr>
            <p:ph type="sldNum" sz="quarter" idx="5"/>
          </p:nvPr>
        </p:nvSpPr>
        <p:spPr/>
        <p:txBody>
          <a:bodyPr/>
          <a:lstStyle/>
          <a:p>
            <a:fld id="{460EB4EB-749B-4C17-B346-F078FDE48559}" type="slidenum">
              <a:rPr lang="en-US" smtClean="0"/>
              <a:t>14</a:t>
            </a:fld>
            <a:endParaRPr lang="en-US"/>
          </a:p>
        </p:txBody>
      </p:sp>
    </p:spTree>
    <p:extLst>
      <p:ext uri="{BB962C8B-B14F-4D97-AF65-F5344CB8AC3E}">
        <p14:creationId xmlns:p14="http://schemas.microsoft.com/office/powerpoint/2010/main" val="305520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data wrangling in spreadsheets comes with other limitations besides the messiness …</a:t>
            </a:r>
          </a:p>
        </p:txBody>
      </p:sp>
      <p:sp>
        <p:nvSpPr>
          <p:cNvPr id="4" name="Slide Number Placeholder 3"/>
          <p:cNvSpPr>
            <a:spLocks noGrp="1"/>
          </p:cNvSpPr>
          <p:nvPr>
            <p:ph type="sldNum" sz="quarter" idx="5"/>
          </p:nvPr>
        </p:nvSpPr>
        <p:spPr/>
        <p:txBody>
          <a:bodyPr/>
          <a:lstStyle/>
          <a:p>
            <a:fld id="{460EB4EB-749B-4C17-B346-F078FDE48559}" type="slidenum">
              <a:rPr lang="en-US" smtClean="0"/>
              <a:t>15</a:t>
            </a:fld>
            <a:endParaRPr lang="en-US" dirty="0"/>
          </a:p>
        </p:txBody>
      </p:sp>
    </p:spTree>
    <p:extLst>
      <p:ext uri="{BB962C8B-B14F-4D97-AF65-F5344CB8AC3E}">
        <p14:creationId xmlns:p14="http://schemas.microsoft.com/office/powerpoint/2010/main" val="418024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 great fan of pushing for R instead of excel!</a:t>
            </a:r>
          </a:p>
        </p:txBody>
      </p:sp>
      <p:sp>
        <p:nvSpPr>
          <p:cNvPr id="4" name="Slide Number Placeholder 3"/>
          <p:cNvSpPr>
            <a:spLocks noGrp="1"/>
          </p:cNvSpPr>
          <p:nvPr>
            <p:ph type="sldNum" sz="quarter" idx="5"/>
          </p:nvPr>
        </p:nvSpPr>
        <p:spPr/>
        <p:txBody>
          <a:bodyPr/>
          <a:lstStyle/>
          <a:p>
            <a:fld id="{460EB4EB-749B-4C17-B346-F078FDE48559}" type="slidenum">
              <a:rPr lang="en-US" smtClean="0"/>
              <a:t>17</a:t>
            </a:fld>
            <a:endParaRPr lang="en-US"/>
          </a:p>
        </p:txBody>
      </p:sp>
    </p:spTree>
    <p:extLst>
      <p:ext uri="{BB962C8B-B14F-4D97-AF65-F5344CB8AC3E}">
        <p14:creationId xmlns:p14="http://schemas.microsoft.com/office/powerpoint/2010/main" val="258660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18</a:t>
            </a:fld>
            <a:endParaRPr lang="en-US" dirty="0"/>
          </a:p>
        </p:txBody>
      </p:sp>
    </p:spTree>
    <p:extLst>
      <p:ext uri="{BB962C8B-B14F-4D97-AF65-F5344CB8AC3E}">
        <p14:creationId xmlns:p14="http://schemas.microsoft.com/office/powerpoint/2010/main" val="526685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you might be wondering … why not XXX ?</a:t>
            </a:r>
          </a:p>
          <a:p>
            <a:endParaRPr lang="en-US" dirty="0"/>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19</a:t>
            </a:fld>
            <a:endParaRPr lang="en-US"/>
          </a:p>
        </p:txBody>
      </p:sp>
    </p:spTree>
    <p:extLst>
      <p:ext uri="{BB962C8B-B14F-4D97-AF65-F5344CB8AC3E}">
        <p14:creationId xmlns:p14="http://schemas.microsoft.com/office/powerpoint/2010/main" val="375204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for data wrangling! </a:t>
            </a:r>
            <a:r>
              <a:rPr lang="en-US" dirty="0" err="1"/>
              <a:t>Particulalry</a:t>
            </a:r>
            <a:r>
              <a:rPr lang="en-US" dirty="0"/>
              <a:t>, TIDYVERSE! (show later differences from base R)</a:t>
            </a:r>
          </a:p>
          <a:p>
            <a:endParaRPr lang="en-US" strike="no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20</a:t>
            </a:fld>
            <a:endParaRPr lang="en-US" dirty="0"/>
          </a:p>
        </p:txBody>
      </p:sp>
    </p:spTree>
    <p:extLst>
      <p:ext uri="{BB962C8B-B14F-4D97-AF65-F5344CB8AC3E}">
        <p14:creationId xmlns:p14="http://schemas.microsoft.com/office/powerpoint/2010/main" val="403263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collection of packages that do cool stuff (we’ll see soon) (e.g., ggplot2)</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21</a:t>
            </a:fld>
            <a:endParaRPr lang="en-US" dirty="0"/>
          </a:p>
        </p:txBody>
      </p:sp>
    </p:spTree>
    <p:extLst>
      <p:ext uri="{BB962C8B-B14F-4D97-AF65-F5344CB8AC3E}">
        <p14:creationId xmlns:p14="http://schemas.microsoft.com/office/powerpoint/2010/main" val="3140053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22</a:t>
            </a:fld>
            <a:endParaRPr lang="en-US" dirty="0"/>
          </a:p>
        </p:txBody>
      </p:sp>
    </p:spTree>
    <p:extLst>
      <p:ext uri="{BB962C8B-B14F-4D97-AF65-F5344CB8AC3E}">
        <p14:creationId xmlns:p14="http://schemas.microsoft.com/office/powerpoint/2010/main" val="2866728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23</a:t>
            </a:fld>
            <a:endParaRPr lang="en-US" dirty="0"/>
          </a:p>
        </p:txBody>
      </p:sp>
    </p:spTree>
    <p:extLst>
      <p:ext uri="{BB962C8B-B14F-4D97-AF65-F5344CB8AC3E}">
        <p14:creationId xmlns:p14="http://schemas.microsoft.com/office/powerpoint/2010/main" val="166946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Well, you’ll encounter many instances of non-tidy data, some more obvious than others. This one for examples is quite easy to spot as the “/” indicates two separate things ….</a:t>
            </a:r>
          </a:p>
          <a:p>
            <a:pPr marL="0" indent="0">
              <a:buNone/>
            </a:pPr>
            <a:r>
              <a:rPr lang="en-US" dirty="0"/>
              <a:t>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24</a:t>
            </a:fld>
            <a:endParaRPr lang="en-US" dirty="0"/>
          </a:p>
        </p:txBody>
      </p:sp>
    </p:spTree>
    <p:extLst>
      <p:ext uri="{BB962C8B-B14F-4D97-AF65-F5344CB8AC3E}">
        <p14:creationId xmlns:p14="http://schemas.microsoft.com/office/powerpoint/2010/main" val="358509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by briefly defining it: simply put this can be summarized in the idea that by </a:t>
            </a:r>
            <a:r>
              <a:rPr lang="en-US" dirty="0" err="1"/>
              <a:t>analysing</a:t>
            </a:r>
            <a:r>
              <a:rPr lang="en-US" dirty="0"/>
              <a:t> the same data one should obtain the same results. Practically speaking, this means sharing the data as well as the details of how the data was analyzed.</a:t>
            </a:r>
          </a:p>
        </p:txBody>
      </p:sp>
      <p:sp>
        <p:nvSpPr>
          <p:cNvPr id="4" name="Slide Number Placeholder 3"/>
          <p:cNvSpPr>
            <a:spLocks noGrp="1"/>
          </p:cNvSpPr>
          <p:nvPr>
            <p:ph type="sldNum" sz="quarter" idx="5"/>
          </p:nvPr>
        </p:nvSpPr>
        <p:spPr/>
        <p:txBody>
          <a:bodyPr/>
          <a:lstStyle/>
          <a:p>
            <a:fld id="{460EB4EB-749B-4C17-B346-F078FDE48559}" type="slidenum">
              <a:rPr lang="en-US" smtClean="0"/>
              <a:t>6</a:t>
            </a:fld>
            <a:endParaRPr lang="en-US"/>
          </a:p>
        </p:txBody>
      </p:sp>
    </p:spTree>
    <p:extLst>
      <p:ext uri="{BB962C8B-B14F-4D97-AF65-F5344CB8AC3E}">
        <p14:creationId xmlns:p14="http://schemas.microsoft.com/office/powerpoint/2010/main" val="119403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25</a:t>
            </a:fld>
            <a:endParaRPr lang="en-US" dirty="0"/>
          </a:p>
        </p:txBody>
      </p:sp>
    </p:spTree>
    <p:extLst>
      <p:ext uri="{BB962C8B-B14F-4D97-AF65-F5344CB8AC3E}">
        <p14:creationId xmlns:p14="http://schemas.microsoft.com/office/powerpoint/2010/main" val="362329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26</a:t>
            </a:fld>
            <a:endParaRPr lang="en-US" dirty="0"/>
          </a:p>
        </p:txBody>
      </p:sp>
    </p:spTree>
    <p:extLst>
      <p:ext uri="{BB962C8B-B14F-4D97-AF65-F5344CB8AC3E}">
        <p14:creationId xmlns:p14="http://schemas.microsoft.com/office/powerpoint/2010/main" val="1542483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27</a:t>
            </a:fld>
            <a:endParaRPr lang="en-US" dirty="0"/>
          </a:p>
        </p:txBody>
      </p:sp>
    </p:spTree>
    <p:extLst>
      <p:ext uri="{BB962C8B-B14F-4D97-AF65-F5344CB8AC3E}">
        <p14:creationId xmlns:p14="http://schemas.microsoft.com/office/powerpoint/2010/main" val="3839148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don’t worry if this is not clear yet: you’ll easily learn by doing!</a:t>
            </a:r>
          </a:p>
        </p:txBody>
      </p:sp>
      <p:sp>
        <p:nvSpPr>
          <p:cNvPr id="4" name="Slide Number Placeholder 3"/>
          <p:cNvSpPr>
            <a:spLocks noGrp="1"/>
          </p:cNvSpPr>
          <p:nvPr>
            <p:ph type="sldNum" sz="quarter" idx="5"/>
          </p:nvPr>
        </p:nvSpPr>
        <p:spPr/>
        <p:txBody>
          <a:bodyPr/>
          <a:lstStyle/>
          <a:p>
            <a:fld id="{460EB4EB-749B-4C17-B346-F078FDE48559}" type="slidenum">
              <a:rPr lang="en-US" smtClean="0"/>
              <a:t>28</a:t>
            </a:fld>
            <a:endParaRPr lang="en-US" dirty="0"/>
          </a:p>
        </p:txBody>
      </p:sp>
    </p:spTree>
    <p:extLst>
      <p:ext uri="{BB962C8B-B14F-4D97-AF65-F5344CB8AC3E}">
        <p14:creationId xmlns:p14="http://schemas.microsoft.com/office/powerpoint/2010/main" val="335555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Sorting/re-arranging of data (change order, transpose)</a:t>
            </a:r>
          </a:p>
          <a:p>
            <a:r>
              <a:rPr lang="en-US" sz="1200" dirty="0"/>
              <a:t>Sub setting/filtering (separate a smaller part of a dataset from the rest -&gt; e.g., to plot, remove outliers)</a:t>
            </a:r>
          </a:p>
          <a:p>
            <a:r>
              <a:rPr lang="en-US" sz="1200" dirty="0"/>
              <a:t>Merging (put together data from different tables/sheets)</a:t>
            </a:r>
          </a:p>
          <a:p>
            <a:r>
              <a:rPr lang="en-US" sz="1200" dirty="0"/>
              <a:t>Correcting errors (e.g., typos)</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31</a:t>
            </a:fld>
            <a:endParaRPr lang="en-US"/>
          </a:p>
        </p:txBody>
      </p:sp>
    </p:spTree>
    <p:extLst>
      <p:ext uri="{BB962C8B-B14F-4D97-AF65-F5344CB8AC3E}">
        <p14:creationId xmlns:p14="http://schemas.microsoft.com/office/powerpoint/2010/main" val="2372750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C6C6C"/>
                </a:solidFill>
                <a:effectLst/>
                <a:latin typeface="-apple-system"/>
              </a:rPr>
              <a:t>14.7</a:t>
            </a:r>
            <a:r>
              <a:rPr lang="en-US" b="0" i="0" dirty="0">
                <a:solidFill>
                  <a:srgbClr val="212529"/>
                </a:solidFill>
                <a:effectLst/>
                <a:latin typeface="-apple-system"/>
              </a:rPr>
              <a:t> </a:t>
            </a:r>
            <a:r>
              <a:rPr lang="en-US" b="0" i="0" dirty="0" err="1">
                <a:solidFill>
                  <a:srgbClr val="212529"/>
                </a:solidFill>
                <a:effectLst/>
                <a:latin typeface="-apple-system"/>
              </a:rPr>
              <a:t>stringi</a:t>
            </a:r>
            <a:endParaRPr lang="en-US" b="0" i="0" dirty="0">
              <a:solidFill>
                <a:srgbClr val="212529"/>
              </a:solidFill>
              <a:effectLst/>
              <a:latin typeface="-apple-system"/>
            </a:endParaRPr>
          </a:p>
          <a:p>
            <a:pPr algn="l"/>
            <a:r>
              <a:rPr lang="en-US" b="0" i="0" dirty="0" err="1">
                <a:solidFill>
                  <a:srgbClr val="212529"/>
                </a:solidFill>
                <a:effectLst/>
                <a:latin typeface="-apple-system"/>
              </a:rPr>
              <a:t>stringr</a:t>
            </a:r>
            <a:r>
              <a:rPr lang="en-US" b="0" i="0" dirty="0">
                <a:solidFill>
                  <a:srgbClr val="212529"/>
                </a:solidFill>
                <a:effectLst/>
                <a:latin typeface="-apple-system"/>
              </a:rPr>
              <a:t> is built on top of the </a:t>
            </a:r>
            <a:r>
              <a:rPr lang="en-US" b="1" i="0" dirty="0" err="1">
                <a:solidFill>
                  <a:srgbClr val="212529"/>
                </a:solidFill>
                <a:effectLst/>
                <a:latin typeface="-apple-system"/>
              </a:rPr>
              <a:t>stringi</a:t>
            </a:r>
            <a:r>
              <a:rPr lang="en-US" b="0" i="0" dirty="0">
                <a:solidFill>
                  <a:srgbClr val="212529"/>
                </a:solidFill>
                <a:effectLst/>
                <a:latin typeface="-apple-system"/>
              </a:rPr>
              <a:t> package. </a:t>
            </a:r>
            <a:r>
              <a:rPr lang="en-US" b="0" i="0" dirty="0" err="1">
                <a:solidFill>
                  <a:srgbClr val="212529"/>
                </a:solidFill>
                <a:effectLst/>
                <a:latin typeface="-apple-system"/>
              </a:rPr>
              <a:t>stringr</a:t>
            </a:r>
            <a:r>
              <a:rPr lang="en-US" b="0" i="0" dirty="0">
                <a:solidFill>
                  <a:srgbClr val="212529"/>
                </a:solidFill>
                <a:effectLst/>
                <a:latin typeface="-apple-system"/>
              </a:rPr>
              <a:t> is useful when you’re learning because it exposes a minimal set of functions, which have been carefully picked to handle the most common string manipulation functions. </a:t>
            </a:r>
            <a:r>
              <a:rPr lang="en-US" b="0" i="0" dirty="0" err="1">
                <a:solidFill>
                  <a:srgbClr val="212529"/>
                </a:solidFill>
                <a:effectLst/>
                <a:latin typeface="-apple-system"/>
              </a:rPr>
              <a:t>stringi</a:t>
            </a:r>
            <a:r>
              <a:rPr lang="en-US" b="0" i="0" dirty="0">
                <a:solidFill>
                  <a:srgbClr val="212529"/>
                </a:solidFill>
                <a:effectLst/>
                <a:latin typeface="-apple-system"/>
              </a:rPr>
              <a:t>, on the other hand, is designed to be comprehensive. It contains almost every function you might ever need: </a:t>
            </a:r>
            <a:r>
              <a:rPr lang="en-US" b="0" i="0" dirty="0" err="1">
                <a:solidFill>
                  <a:srgbClr val="212529"/>
                </a:solidFill>
                <a:effectLst/>
                <a:latin typeface="-apple-system"/>
              </a:rPr>
              <a:t>stringi</a:t>
            </a:r>
            <a:r>
              <a:rPr lang="en-US" b="0" i="0" dirty="0">
                <a:solidFill>
                  <a:srgbClr val="212529"/>
                </a:solidFill>
                <a:effectLst/>
                <a:latin typeface="-apple-system"/>
              </a:rPr>
              <a:t> has 256 functions to </a:t>
            </a:r>
            <a:r>
              <a:rPr lang="en-US" b="0" i="0" dirty="0" err="1">
                <a:solidFill>
                  <a:srgbClr val="212529"/>
                </a:solidFill>
                <a:effectLst/>
                <a:latin typeface="-apple-system"/>
              </a:rPr>
              <a:t>stringr’s</a:t>
            </a:r>
            <a:r>
              <a:rPr lang="en-US" b="0" i="0" dirty="0">
                <a:solidFill>
                  <a:srgbClr val="212529"/>
                </a:solidFill>
                <a:effectLst/>
                <a:latin typeface="-apple-system"/>
              </a:rPr>
              <a:t> 49.</a:t>
            </a:r>
          </a:p>
          <a:p>
            <a:pPr algn="l"/>
            <a:r>
              <a:rPr lang="en-US" b="0" i="0" dirty="0">
                <a:solidFill>
                  <a:srgbClr val="212529"/>
                </a:solidFill>
                <a:effectLst/>
                <a:latin typeface="-apple-system"/>
              </a:rPr>
              <a:t>If you find yourself struggling to do something in </a:t>
            </a:r>
            <a:r>
              <a:rPr lang="en-US" b="0" i="0" dirty="0" err="1">
                <a:solidFill>
                  <a:srgbClr val="212529"/>
                </a:solidFill>
                <a:effectLst/>
                <a:latin typeface="-apple-system"/>
              </a:rPr>
              <a:t>stringr</a:t>
            </a:r>
            <a:r>
              <a:rPr lang="en-US" b="0" i="0" dirty="0">
                <a:solidFill>
                  <a:srgbClr val="212529"/>
                </a:solidFill>
                <a:effectLst/>
                <a:latin typeface="-apple-system"/>
              </a:rPr>
              <a:t>, it’s worth taking a look at </a:t>
            </a:r>
            <a:r>
              <a:rPr lang="en-US" b="0" i="0" dirty="0" err="1">
                <a:solidFill>
                  <a:srgbClr val="212529"/>
                </a:solidFill>
                <a:effectLst/>
                <a:latin typeface="-apple-system"/>
              </a:rPr>
              <a:t>stringi</a:t>
            </a:r>
            <a:r>
              <a:rPr lang="en-US" b="0" i="0" dirty="0">
                <a:solidFill>
                  <a:srgbClr val="212529"/>
                </a:solidFill>
                <a:effectLst/>
                <a:latin typeface="-apple-system"/>
              </a:rPr>
              <a:t>. The packages work very similarly, so you should be able to translate your </a:t>
            </a:r>
            <a:r>
              <a:rPr lang="en-US" b="0" i="0" dirty="0" err="1">
                <a:solidFill>
                  <a:srgbClr val="212529"/>
                </a:solidFill>
                <a:effectLst/>
                <a:latin typeface="-apple-system"/>
              </a:rPr>
              <a:t>stringr</a:t>
            </a:r>
            <a:r>
              <a:rPr lang="en-US" b="0" i="0" dirty="0">
                <a:solidFill>
                  <a:srgbClr val="212529"/>
                </a:solidFill>
                <a:effectLst/>
                <a:latin typeface="-apple-system"/>
              </a:rPr>
              <a:t> knowledge in a natural way. The main difference is the prefix: str_ vs. </a:t>
            </a:r>
            <a:r>
              <a:rPr lang="en-US" b="0" i="0" dirty="0" err="1">
                <a:solidFill>
                  <a:srgbClr val="212529"/>
                </a:solidFill>
                <a:effectLst/>
                <a:latin typeface="-apple-system"/>
              </a:rPr>
              <a:t>stri</a:t>
            </a:r>
            <a:r>
              <a:rPr lang="en-US" b="0" i="0" dirty="0">
                <a:solidFill>
                  <a:srgbClr val="212529"/>
                </a:solidFill>
                <a:effectLst/>
                <a:latin typeface="-apple-system"/>
              </a:rPr>
              <a:t>_.</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34</a:t>
            </a:fld>
            <a:endParaRPr lang="en-US"/>
          </a:p>
        </p:txBody>
      </p:sp>
    </p:spTree>
    <p:extLst>
      <p:ext uri="{BB962C8B-B14F-4D97-AF65-F5344CB8AC3E}">
        <p14:creationId xmlns:p14="http://schemas.microsoft.com/office/powerpoint/2010/main" val="36423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 a paper (scientific article) you have a general description of the statistical analysis (tests used, parameters </a:t>
            </a:r>
            <a:r>
              <a:rPr lang="en-US" dirty="0" err="1"/>
              <a:t>etc</a:t>
            </a:r>
            <a:r>
              <a:rPr lang="en-US" dirty="0"/>
              <a:t>) and the relevant results. Then in the SM you should have the actual data and scripts to perform the analysis (can be in R, but can also be other languages). (Ideally … coz in reality doesn’t always happen … but yeah, we aim to be that kind of </a:t>
            </a:r>
            <a:r>
              <a:rPr lang="en-US" dirty="0" err="1"/>
              <a:t>shary</a:t>
            </a:r>
            <a:r>
              <a:rPr lang="en-US" dirty="0"/>
              <a:t> scientists !). </a:t>
            </a:r>
            <a:endParaRPr lang="en-US" strike="sng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7</a:t>
            </a:fld>
            <a:endParaRPr lang="en-US"/>
          </a:p>
        </p:txBody>
      </p:sp>
    </p:spTree>
    <p:extLst>
      <p:ext uri="{BB962C8B-B14F-4D97-AF65-F5344CB8AC3E}">
        <p14:creationId xmlns:p14="http://schemas.microsoft.com/office/powerpoint/2010/main" val="98613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also another aspect to consider: the data that is ready to be analyses (do the stats) … was very likely not “born” in that way </a:t>
            </a:r>
          </a:p>
        </p:txBody>
      </p:sp>
      <p:sp>
        <p:nvSpPr>
          <p:cNvPr id="4" name="Slide Number Placeholder 3"/>
          <p:cNvSpPr>
            <a:spLocks noGrp="1"/>
          </p:cNvSpPr>
          <p:nvPr>
            <p:ph type="sldNum" sz="quarter" idx="5"/>
          </p:nvPr>
        </p:nvSpPr>
        <p:spPr/>
        <p:txBody>
          <a:bodyPr/>
          <a:lstStyle/>
          <a:p>
            <a:fld id="{460EB4EB-749B-4C17-B346-F078FDE48559}" type="slidenum">
              <a:rPr lang="en-US" smtClean="0"/>
              <a:t>8</a:t>
            </a:fld>
            <a:endParaRPr lang="en-US" dirty="0"/>
          </a:p>
        </p:txBody>
      </p:sp>
    </p:spTree>
    <p:extLst>
      <p:ext uri="{BB962C8B-B14F-4D97-AF65-F5344CB8AC3E}">
        <p14:creationId xmlns:p14="http://schemas.microsoft.com/office/powerpoint/2010/main" val="425426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cases (at least in my experience), this is a more realistic situation! Data comes from different sources and in different shapes.</a:t>
            </a:r>
          </a:p>
          <a:p>
            <a:r>
              <a:rPr lang="en-US" dirty="0"/>
              <a:t>For example if you’re recording reading from instruments (like, DO oxygen in incubations, or physical measurements like weight and size … ) your data probably comes in some hand-written notes. Data can also come already in a digital format (temperature loggers, PAM … !), but it’s still not ready to be used. </a:t>
            </a:r>
          </a:p>
          <a:p>
            <a:r>
              <a:rPr lang="en-US" dirty="0"/>
              <a:t>This because you need to check for examples that the samples are named correctly (spelling), or that the tables are in the right shape (e.g. PAM!) and also you probably want to join separate tables into a single one and maybe even add extra information that might be stored in a separate file/table. </a:t>
            </a:r>
          </a:p>
        </p:txBody>
      </p:sp>
      <p:sp>
        <p:nvSpPr>
          <p:cNvPr id="4" name="Slide Number Placeholder 3"/>
          <p:cNvSpPr>
            <a:spLocks noGrp="1"/>
          </p:cNvSpPr>
          <p:nvPr>
            <p:ph type="sldNum" sz="quarter" idx="5"/>
          </p:nvPr>
        </p:nvSpPr>
        <p:spPr/>
        <p:txBody>
          <a:bodyPr/>
          <a:lstStyle/>
          <a:p>
            <a:fld id="{460EB4EB-749B-4C17-B346-F078FDE48559}" type="slidenum">
              <a:rPr lang="en-US" smtClean="0"/>
              <a:t>9</a:t>
            </a:fld>
            <a:endParaRPr lang="en-US" dirty="0"/>
          </a:p>
        </p:txBody>
      </p:sp>
    </p:spTree>
    <p:extLst>
      <p:ext uri="{BB962C8B-B14F-4D97-AF65-F5344CB8AC3E}">
        <p14:creationId xmlns:p14="http://schemas.microsoft.com/office/powerpoint/2010/main" val="284418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Practically speaking: example of …</a:t>
            </a:r>
          </a:p>
        </p:txBody>
      </p:sp>
      <p:sp>
        <p:nvSpPr>
          <p:cNvPr id="4" name="Slide Number Placeholder 3"/>
          <p:cNvSpPr>
            <a:spLocks noGrp="1"/>
          </p:cNvSpPr>
          <p:nvPr>
            <p:ph type="sldNum" sz="quarter" idx="5"/>
          </p:nvPr>
        </p:nvSpPr>
        <p:spPr/>
        <p:txBody>
          <a:bodyPr/>
          <a:lstStyle/>
          <a:p>
            <a:fld id="{460EB4EB-749B-4C17-B346-F078FDE48559}" type="slidenum">
              <a:rPr lang="en-US" smtClean="0"/>
              <a:t>10</a:t>
            </a:fld>
            <a:endParaRPr lang="en-US"/>
          </a:p>
        </p:txBody>
      </p:sp>
    </p:spTree>
    <p:extLst>
      <p:ext uri="{BB962C8B-B14F-4D97-AF65-F5344CB8AC3E}">
        <p14:creationId xmlns:p14="http://schemas.microsoft.com/office/powerpoint/2010/main" val="100016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“data </a:t>
            </a:r>
            <a:r>
              <a:rPr lang="en-US" b="1" dirty="0"/>
              <a:t>wrangling</a:t>
            </a:r>
            <a:r>
              <a:rPr lang="en-US" dirty="0"/>
              <a:t>” and I want to talk about it because this part is surprisingly often overlooked =&gt;  1. badly done and 2. can take up as much time as the statistical data analysis (if not more) = sensitive step that can benefit a lot form improvement.</a:t>
            </a:r>
          </a:p>
          <a:p>
            <a:r>
              <a:rPr lang="en-US" dirty="0"/>
              <a:t>What I mean with overlooked/underestimated is that </a:t>
            </a:r>
            <a:r>
              <a:rPr lang="en-US" b="1" dirty="0"/>
              <a:t>during students training </a:t>
            </a:r>
            <a:r>
              <a:rPr lang="en-US" dirty="0"/>
              <a:t>there is a lot of focus  on learning R for stats and making plots, but very rarely (if ever) the part before is given any attention. You’re somehow supposed to figure it out by yourself. Which I don’t think is a very effective approach … because what people do is to use what seems “easier” to do</a:t>
            </a:r>
          </a:p>
        </p:txBody>
      </p:sp>
      <p:sp>
        <p:nvSpPr>
          <p:cNvPr id="4" name="Slide Number Placeholder 3"/>
          <p:cNvSpPr>
            <a:spLocks noGrp="1"/>
          </p:cNvSpPr>
          <p:nvPr>
            <p:ph type="sldNum" sz="quarter" idx="5"/>
          </p:nvPr>
        </p:nvSpPr>
        <p:spPr/>
        <p:txBody>
          <a:bodyPr/>
          <a:lstStyle/>
          <a:p>
            <a:fld id="{460EB4EB-749B-4C17-B346-F078FDE48559}" type="slidenum">
              <a:rPr lang="en-US" smtClean="0"/>
              <a:t>11</a:t>
            </a:fld>
            <a:endParaRPr lang="en-US" dirty="0"/>
          </a:p>
        </p:txBody>
      </p:sp>
    </p:spTree>
    <p:extLst>
      <p:ext uri="{BB962C8B-B14F-4D97-AF65-F5344CB8AC3E}">
        <p14:creationId xmlns:p14="http://schemas.microsoft.com/office/powerpoint/2010/main" val="368566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happens is that most people (especially R beginners – </a:t>
            </a:r>
            <a:r>
              <a:rPr lang="en-US" b="1" dirty="0"/>
              <a:t>but not only</a:t>
            </a:r>
            <a:r>
              <a:rPr lang="en-US" dirty="0"/>
              <a:t>!) use what they are already familiar with: spreadsheets (excel). Which looks </a:t>
            </a:r>
            <a:r>
              <a:rPr lang="en-US"/>
              <a:t>user friendly but trust me it is not good for reproducibility!</a:t>
            </a:r>
          </a:p>
          <a:p>
            <a:r>
              <a:rPr lang="en-US"/>
              <a:t>While are necessary for digitalizing data (manually write into cells …), that’s it. </a:t>
            </a:r>
          </a:p>
        </p:txBody>
      </p:sp>
      <p:sp>
        <p:nvSpPr>
          <p:cNvPr id="4" name="Slide Number Placeholder 3"/>
          <p:cNvSpPr>
            <a:spLocks noGrp="1"/>
          </p:cNvSpPr>
          <p:nvPr>
            <p:ph type="sldNum" sz="quarter" idx="5"/>
          </p:nvPr>
        </p:nvSpPr>
        <p:spPr/>
        <p:txBody>
          <a:bodyPr/>
          <a:lstStyle/>
          <a:p>
            <a:fld id="{460EB4EB-749B-4C17-B346-F078FDE48559}" type="slidenum">
              <a:rPr lang="en-US" smtClean="0"/>
              <a:t>12</a:t>
            </a:fld>
            <a:endParaRPr lang="en-US"/>
          </a:p>
        </p:txBody>
      </p:sp>
    </p:spTree>
    <p:extLst>
      <p:ext uri="{BB962C8B-B14F-4D97-AF65-F5344CB8AC3E}">
        <p14:creationId xmlns:p14="http://schemas.microsoft.com/office/powerpoint/2010/main" val="428868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really speak for experience here (and that’s why I’m so invested in this workshop) because this is a screen shot of my folder of my MSc’s thesis. More than one year later I resumed it to prepare a publication and </a:t>
            </a:r>
          </a:p>
        </p:txBody>
      </p:sp>
      <p:sp>
        <p:nvSpPr>
          <p:cNvPr id="4" name="Slide Number Placeholder 3"/>
          <p:cNvSpPr>
            <a:spLocks noGrp="1"/>
          </p:cNvSpPr>
          <p:nvPr>
            <p:ph type="sldNum" sz="quarter" idx="5"/>
          </p:nvPr>
        </p:nvSpPr>
        <p:spPr/>
        <p:txBody>
          <a:bodyPr/>
          <a:lstStyle/>
          <a:p>
            <a:fld id="{460EB4EB-749B-4C17-B346-F078FDE48559}" type="slidenum">
              <a:rPr lang="en-US" smtClean="0"/>
              <a:t>13</a:t>
            </a:fld>
            <a:endParaRPr lang="en-US" dirty="0"/>
          </a:p>
        </p:txBody>
      </p:sp>
    </p:spTree>
    <p:extLst>
      <p:ext uri="{BB962C8B-B14F-4D97-AF65-F5344CB8AC3E}">
        <p14:creationId xmlns:p14="http://schemas.microsoft.com/office/powerpoint/2010/main" val="277551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4B69-96F5-4100-AA99-32208C97A0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0C901-DC4B-44D6-A9D6-D89CB70A4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D536A8-7F60-4EE1-B351-D1A582CF8D41}"/>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E62FE32E-B279-4E69-86B6-30F392D7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8EF6D-08B0-4F4A-A09F-B26B77FC039E}"/>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99217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574D-26DF-45BB-BA70-A15A4DED9B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F11E44-770D-4166-A721-998EB6B49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11DAC-E8F9-4B0E-A7FA-398899D5E1D3}"/>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9A7B102B-2533-4300-B325-9C3C97F41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7A8E9-5B0D-4808-B74B-51D1058C10C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97878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C2D2-BFF0-4667-8C20-64EC5A0FC5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E0EC9-7D4A-46AF-B3FD-CE9FADC8D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BA44A-CA0C-4F01-99A8-B70C35DEAEBE}"/>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75923654-C565-4245-81CA-1CC368AC8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DFDED-7EDE-43F9-AB53-2A3F310C7106}"/>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05958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91A9-FD3F-401B-9539-9608F60D1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46105-88BA-4300-90EB-CA7565467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E6613-4C28-4159-B24D-7EF43D8856E7}"/>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29E29972-D96B-4F0C-9886-A0F70D39A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C7CE-963F-4910-9005-45F3FCAA234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14770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90CF-E989-48FB-A3B3-A35075E6E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61C406-B748-440A-AC5D-D49DF2236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7D182-9926-4F64-9A6E-1207AA7CC8BE}"/>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88B2B2D2-6321-4BFB-A15F-CF58E3269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B4546-2BC7-419E-B25E-55187915CC8A}"/>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426642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C219-B2B3-49F0-9416-1ECBD8F9D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DD935B-8819-4CD6-99E3-6745A0645E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D94562-7189-46A5-BAA4-61FEA49D1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CFA6A2-02F7-4597-AEAB-BA46A259B139}"/>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6" name="Footer Placeholder 5">
            <a:extLst>
              <a:ext uri="{FF2B5EF4-FFF2-40B4-BE49-F238E27FC236}">
                <a16:creationId xmlns:a16="http://schemas.microsoft.com/office/drawing/2014/main" id="{7A0C1B37-54F0-4B56-B219-4754816EB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60B3A-99F5-4B7F-813A-5F9FB1A3B33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397082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0CE2-B41E-4581-9C08-6CFA14974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FF2236-CB1C-4A6E-A57D-8E48A22F6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6A9126-765F-42DA-96F8-D185DADA3E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3922B9-F3FE-4A83-8FEA-BBFEDADCE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6F206-33EE-430C-873F-3F09A8B39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7F706-01A4-4CA5-8D35-8C3AB507D963}"/>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8" name="Footer Placeholder 7">
            <a:extLst>
              <a:ext uri="{FF2B5EF4-FFF2-40B4-BE49-F238E27FC236}">
                <a16:creationId xmlns:a16="http://schemas.microsoft.com/office/drawing/2014/main" id="{89E53F62-CAA8-4354-B733-A7186A56D9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2D4E79-6A3E-4440-978D-C6CADF1BDFF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7517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A314-4A1A-4D79-B763-978E5382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FE7A2-1EA5-4A48-89DF-77E5410C1381}"/>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4" name="Footer Placeholder 3">
            <a:extLst>
              <a:ext uri="{FF2B5EF4-FFF2-40B4-BE49-F238E27FC236}">
                <a16:creationId xmlns:a16="http://schemas.microsoft.com/office/drawing/2014/main" id="{C8CBB3C9-204C-4B95-80E5-6390A8104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8CCFE-1AD5-400C-B957-4B9EA081EA40}"/>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67569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4FBF-978E-4E95-B573-A68E882F8FB3}"/>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3" name="Footer Placeholder 2">
            <a:extLst>
              <a:ext uri="{FF2B5EF4-FFF2-40B4-BE49-F238E27FC236}">
                <a16:creationId xmlns:a16="http://schemas.microsoft.com/office/drawing/2014/main" id="{581E146A-9BD5-4CEB-B7F8-76497C892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EABAF-F3F0-48A1-AFCB-ADD22D8B63CF}"/>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54226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AC5C-F3FE-43BD-966D-65979D048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8D362-51B9-4175-A456-096314272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CEDD4E-5E26-4576-992F-FAC7A1324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3AE86-C066-4809-834D-27DF5DB32231}"/>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6" name="Footer Placeholder 5">
            <a:extLst>
              <a:ext uri="{FF2B5EF4-FFF2-40B4-BE49-F238E27FC236}">
                <a16:creationId xmlns:a16="http://schemas.microsoft.com/office/drawing/2014/main" id="{18706B1A-9352-400C-A75F-DA2C50690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77217-84B1-4E33-89F5-F4761D211121}"/>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07192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C29F-2A64-4393-B3BB-20D36614E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EBFA5E-AB4B-4A89-85A8-D8FEE8A71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645F14-1BE9-4546-B04A-CB8EAD167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CDC58-C489-4365-8475-0C01578FE691}"/>
              </a:ext>
            </a:extLst>
          </p:cNvPr>
          <p:cNvSpPr>
            <a:spLocks noGrp="1"/>
          </p:cNvSpPr>
          <p:nvPr>
            <p:ph type="dt" sz="half" idx="10"/>
          </p:nvPr>
        </p:nvSpPr>
        <p:spPr/>
        <p:txBody>
          <a:bodyPr/>
          <a:lstStyle/>
          <a:p>
            <a:fld id="{1E1C21EB-FE4C-4D75-A049-57896462EDEC}" type="datetimeFigureOut">
              <a:rPr lang="en-US" smtClean="0"/>
              <a:t>27-Jan-23</a:t>
            </a:fld>
            <a:endParaRPr lang="en-US"/>
          </a:p>
        </p:txBody>
      </p:sp>
      <p:sp>
        <p:nvSpPr>
          <p:cNvPr id="6" name="Footer Placeholder 5">
            <a:extLst>
              <a:ext uri="{FF2B5EF4-FFF2-40B4-BE49-F238E27FC236}">
                <a16:creationId xmlns:a16="http://schemas.microsoft.com/office/drawing/2014/main" id="{ABB96C2F-17EC-4CBE-93D1-69F843446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4CAB0-37DB-47BF-BC2A-6F79802B22FC}"/>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38038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4D2C7-A871-4DA3-8468-2F043F7BC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6BD96-005C-4363-9271-0FE1B90B5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26D4C-F79D-4248-87F1-79DD9EDE6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C21EB-FE4C-4D75-A049-57896462EDEC}" type="datetimeFigureOut">
              <a:rPr lang="en-US" smtClean="0"/>
              <a:t>27-Jan-23</a:t>
            </a:fld>
            <a:endParaRPr lang="en-US"/>
          </a:p>
        </p:txBody>
      </p:sp>
      <p:sp>
        <p:nvSpPr>
          <p:cNvPr id="5" name="Footer Placeholder 4">
            <a:extLst>
              <a:ext uri="{FF2B5EF4-FFF2-40B4-BE49-F238E27FC236}">
                <a16:creationId xmlns:a16="http://schemas.microsoft.com/office/drawing/2014/main" id="{1DC1DBB7-860A-4250-A12A-9AF6A18AA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1EFE08-7C84-4102-977E-170AF39463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E67C5-EC0F-4890-85C7-5BD491189676}" type="slidenum">
              <a:rPr lang="en-US" smtClean="0"/>
              <a:t>‹#›</a:t>
            </a:fld>
            <a:endParaRPr lang="en-US"/>
          </a:p>
        </p:txBody>
      </p:sp>
    </p:spTree>
    <p:extLst>
      <p:ext uri="{BB962C8B-B14F-4D97-AF65-F5344CB8AC3E}">
        <p14:creationId xmlns:p14="http://schemas.microsoft.com/office/powerpoint/2010/main" val="138454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hyperlink" Target="https://pokingcorals.blog/r-to-reshape-pam-csv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7.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2.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3.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tidyverse.org/"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r4ds.had.co.nz/tidy-data.html"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r4ds.had.co.nz/tidy-data.html"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r4ds.had.co.nz/tidy-data.html" TargetMode="External"/><Relationship Id="rId10"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jstatsoft.org/article/view/v059i10"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jstatsoft.org/article/view/v059i10"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hyperlink" Target="https://www.jstatsoft.org/article/view/v059i10" TargetMode="External"/><Relationship Id="rId10" Type="http://schemas.openxmlformats.org/officeDocument/2006/relationships/image" Target="../media/image38.svg"/><Relationship Id="rId4" Type="http://schemas.openxmlformats.org/officeDocument/2006/relationships/image" Target="../media/image29.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hyperlink" Target="https://www.jstatsoft.org/article/view/v059i10" TargetMode="External"/><Relationship Id="rId10" Type="http://schemas.openxmlformats.org/officeDocument/2006/relationships/image" Target="../media/image38.svg"/><Relationship Id="rId4" Type="http://schemas.openxmlformats.org/officeDocument/2006/relationships/image" Target="../media/image29.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7F45FC-A80B-43C5-84F8-80F717FC85FE}"/>
              </a:ext>
            </a:extLst>
          </p:cNvPr>
          <p:cNvGrpSpPr/>
          <p:nvPr/>
        </p:nvGrpSpPr>
        <p:grpSpPr>
          <a:xfrm>
            <a:off x="1042055" y="506828"/>
            <a:ext cx="9028375" cy="5432203"/>
            <a:chOff x="897677" y="675270"/>
            <a:chExt cx="9028375" cy="5432203"/>
          </a:xfrm>
        </p:grpSpPr>
        <p:pic>
          <p:nvPicPr>
            <p:cNvPr id="5" name="Picture 4" descr="A picture containing text, wall, indoor&#10;&#10;Description automatically generated">
              <a:extLst>
                <a:ext uri="{FF2B5EF4-FFF2-40B4-BE49-F238E27FC236}">
                  <a16:creationId xmlns:a16="http://schemas.microsoft.com/office/drawing/2014/main" id="{03E6E46D-F13F-429F-A922-BAA8BE675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77" y="1075380"/>
              <a:ext cx="4728791" cy="2127413"/>
            </a:xfrm>
            <a:prstGeom prst="rect">
              <a:avLst/>
            </a:prstGeom>
          </p:spPr>
        </p:pic>
        <p:pic>
          <p:nvPicPr>
            <p:cNvPr id="3" name="Picture 2" descr="Table&#10;&#10;Description automatically generated">
              <a:extLst>
                <a:ext uri="{FF2B5EF4-FFF2-40B4-BE49-F238E27FC236}">
                  <a16:creationId xmlns:a16="http://schemas.microsoft.com/office/drawing/2014/main" id="{4D39A61C-24B2-4D01-838B-7C01196B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696" y="3790686"/>
              <a:ext cx="5131356" cy="2316787"/>
            </a:xfrm>
            <a:prstGeom prst="rect">
              <a:avLst/>
            </a:prstGeom>
          </p:spPr>
        </p:pic>
        <p:sp>
          <p:nvSpPr>
            <p:cNvPr id="6" name="TextBox 5">
              <a:extLst>
                <a:ext uri="{FF2B5EF4-FFF2-40B4-BE49-F238E27FC236}">
                  <a16:creationId xmlns:a16="http://schemas.microsoft.com/office/drawing/2014/main" id="{6C8F6DCA-ABB8-4DD3-AAD8-4EAB3070836B}"/>
                </a:ext>
              </a:extLst>
            </p:cNvPr>
            <p:cNvSpPr txBox="1"/>
            <p:nvPr/>
          </p:nvSpPr>
          <p:spPr>
            <a:xfrm>
              <a:off x="2247210" y="675270"/>
              <a:ext cx="2321469" cy="400110"/>
            </a:xfrm>
            <a:prstGeom prst="rect">
              <a:avLst/>
            </a:prstGeom>
            <a:noFill/>
          </p:spPr>
          <p:txBody>
            <a:bodyPr wrap="none" rtlCol="0">
              <a:spAutoFit/>
            </a:bodyPr>
            <a:lstStyle/>
            <a:p>
              <a:r>
                <a:rPr lang="en-US" sz="2000" dirty="0">
                  <a:solidFill>
                    <a:srgbClr val="C00000"/>
                  </a:solidFill>
                </a:rPr>
                <a:t>Unusable format …</a:t>
              </a:r>
            </a:p>
          </p:txBody>
        </p:sp>
        <p:pic>
          <p:nvPicPr>
            <p:cNvPr id="8" name="Graphic 7" descr="Back with solid fill">
              <a:extLst>
                <a:ext uri="{FF2B5EF4-FFF2-40B4-BE49-F238E27FC236}">
                  <a16:creationId xmlns:a16="http://schemas.microsoft.com/office/drawing/2014/main" id="{9DE27452-5302-4073-9891-0F70D1751C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308957">
              <a:off x="5394549" y="2745592"/>
              <a:ext cx="914400" cy="914400"/>
            </a:xfrm>
            <a:prstGeom prst="rect">
              <a:avLst/>
            </a:prstGeom>
          </p:spPr>
        </p:pic>
        <p:sp>
          <p:nvSpPr>
            <p:cNvPr id="9" name="TextBox 8">
              <a:extLst>
                <a:ext uri="{FF2B5EF4-FFF2-40B4-BE49-F238E27FC236}">
                  <a16:creationId xmlns:a16="http://schemas.microsoft.com/office/drawing/2014/main" id="{16DA8141-C784-4FB7-91D2-853AE98AAE22}"/>
                </a:ext>
              </a:extLst>
            </p:cNvPr>
            <p:cNvSpPr txBox="1"/>
            <p:nvPr/>
          </p:nvSpPr>
          <p:spPr>
            <a:xfrm>
              <a:off x="6345512" y="3361412"/>
              <a:ext cx="3015569" cy="400110"/>
            </a:xfrm>
            <a:prstGeom prst="rect">
              <a:avLst/>
            </a:prstGeom>
            <a:noFill/>
          </p:spPr>
          <p:txBody>
            <a:bodyPr wrap="none" rtlCol="0">
              <a:spAutoFit/>
            </a:bodyPr>
            <a:lstStyle/>
            <a:p>
              <a:r>
                <a:rPr lang="en-US" sz="2000" dirty="0">
                  <a:solidFill>
                    <a:schemeClr val="accent6">
                      <a:lumMod val="75000"/>
                    </a:schemeClr>
                  </a:solidFill>
                </a:rPr>
                <a:t>… ready to be analyzed </a:t>
              </a:r>
              <a:r>
                <a:rPr lang="en-US" sz="2000" dirty="0">
                  <a:solidFill>
                    <a:schemeClr val="accent6">
                      <a:lumMod val="75000"/>
                    </a:schemeClr>
                  </a:solidFill>
                  <a:sym typeface="Wingdings" panose="05000000000000000000" pitchFamily="2" charset="2"/>
                </a:rPr>
                <a:t></a:t>
              </a:r>
              <a:endParaRPr lang="en-US" sz="2000" dirty="0">
                <a:solidFill>
                  <a:schemeClr val="accent6">
                    <a:lumMod val="75000"/>
                  </a:schemeClr>
                </a:solidFill>
              </a:endParaRPr>
            </a:p>
          </p:txBody>
        </p:sp>
      </p:grpSp>
      <p:sp>
        <p:nvSpPr>
          <p:cNvPr id="15" name="TextBox 14">
            <a:extLst>
              <a:ext uri="{FF2B5EF4-FFF2-40B4-BE49-F238E27FC236}">
                <a16:creationId xmlns:a16="http://schemas.microsoft.com/office/drawing/2014/main" id="{8EE41848-1C8E-4B5E-9138-EAA85B1311EF}"/>
              </a:ext>
            </a:extLst>
          </p:cNvPr>
          <p:cNvSpPr txBox="1"/>
          <p:nvPr/>
        </p:nvSpPr>
        <p:spPr>
          <a:xfrm>
            <a:off x="7820182" y="6376705"/>
            <a:ext cx="3997493" cy="307777"/>
          </a:xfrm>
          <a:prstGeom prst="rect">
            <a:avLst/>
          </a:prstGeom>
          <a:noFill/>
        </p:spPr>
        <p:txBody>
          <a:bodyPr wrap="square">
            <a:spAutoFit/>
          </a:bodyPr>
          <a:lstStyle/>
          <a:p>
            <a:r>
              <a:rPr lang="en-US" sz="1400" dirty="0">
                <a:hlinkClick r:id="rId7">
                  <a:extLst>
                    <a:ext uri="{A12FA001-AC4F-418D-AE19-62706E023703}">
                      <ahyp:hlinkClr xmlns:ahyp="http://schemas.microsoft.com/office/drawing/2018/hyperlinkcolor" val="tx"/>
                    </a:ext>
                  </a:extLst>
                </a:hlinkClick>
              </a:rPr>
              <a:t>https://pokingcorals.blog/r-to-reshape-pam-csvs/</a:t>
            </a:r>
            <a:endParaRPr lang="en-US" sz="1400" dirty="0"/>
          </a:p>
        </p:txBody>
      </p:sp>
      <p:pic>
        <p:nvPicPr>
          <p:cNvPr id="16" name="Picture 15">
            <a:extLst>
              <a:ext uri="{FF2B5EF4-FFF2-40B4-BE49-F238E27FC236}">
                <a16:creationId xmlns:a16="http://schemas.microsoft.com/office/drawing/2014/main" id="{C4E6E968-AE30-4D57-8301-4F729015E90D}"/>
              </a:ext>
            </a:extLst>
          </p:cNvPr>
          <p:cNvPicPr>
            <a:picLocks noChangeAspect="1"/>
          </p:cNvPicPr>
          <p:nvPr/>
        </p:nvPicPr>
        <p:blipFill>
          <a:blip r:embed="rId8"/>
          <a:stretch>
            <a:fillRect/>
          </a:stretch>
        </p:blipFill>
        <p:spPr>
          <a:xfrm>
            <a:off x="11656318" y="6346301"/>
            <a:ext cx="322715" cy="338181"/>
          </a:xfrm>
          <a:prstGeom prst="rect">
            <a:avLst/>
          </a:prstGeom>
        </p:spPr>
      </p:pic>
    </p:spTree>
    <p:extLst>
      <p:ext uri="{BB962C8B-B14F-4D97-AF65-F5344CB8AC3E}">
        <p14:creationId xmlns:p14="http://schemas.microsoft.com/office/powerpoint/2010/main" val="268603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2" name="Rectangle: Rounded Corners 31">
            <a:extLst>
              <a:ext uri="{FF2B5EF4-FFF2-40B4-BE49-F238E27FC236}">
                <a16:creationId xmlns:a16="http://schemas.microsoft.com/office/drawing/2014/main" id="{BFEC414B-2569-459C-8A78-E35F3848BFFB}"/>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cxnSp>
        <p:nvCxnSpPr>
          <p:cNvPr id="8" name="Connector: Elbow 7">
            <a:extLst>
              <a:ext uri="{FF2B5EF4-FFF2-40B4-BE49-F238E27FC236}">
                <a16:creationId xmlns:a16="http://schemas.microsoft.com/office/drawing/2014/main" id="{A0CC535F-CCCF-4DF6-A0BF-6707D629E210}"/>
              </a:ext>
            </a:extLst>
          </p:cNvPr>
          <p:cNvCxnSpPr>
            <a:cxnSpLocks/>
            <a:stCxn id="32" idx="2"/>
          </p:cNvCxnSpPr>
          <p:nvPr/>
        </p:nvCxnSpPr>
        <p:spPr>
          <a:xfrm rot="16200000" flipH="1">
            <a:off x="3834111" y="4337767"/>
            <a:ext cx="1280903" cy="767031"/>
          </a:xfrm>
          <a:prstGeom prst="bentConnector3">
            <a:avLst>
              <a:gd name="adj1" fmla="val 100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2FF1D70-5AEB-4C97-B83D-F848EFA92202}"/>
              </a:ext>
            </a:extLst>
          </p:cNvPr>
          <p:cNvSpPr txBox="1"/>
          <p:nvPr/>
        </p:nvSpPr>
        <p:spPr>
          <a:xfrm>
            <a:off x="4929953" y="5207928"/>
            <a:ext cx="6551794" cy="1200329"/>
          </a:xfrm>
          <a:prstGeom prst="rect">
            <a:avLst/>
          </a:prstGeom>
          <a:noFill/>
        </p:spPr>
        <p:txBody>
          <a:bodyPr wrap="none" rtlCol="0">
            <a:spAutoFit/>
          </a:bodyPr>
          <a:lstStyle/>
          <a:p>
            <a:r>
              <a:rPr lang="en-US" dirty="0"/>
              <a:t>Too often overlooked/underestimated:</a:t>
            </a:r>
          </a:p>
          <a:p>
            <a:pPr marL="285750" indent="-285750">
              <a:buFont typeface="Symbol" panose="05050102010706020507" pitchFamily="18" charset="2"/>
              <a:buChar char="Þ"/>
            </a:pPr>
            <a:r>
              <a:rPr lang="en-US" dirty="0"/>
              <a:t>1. badly done (= NOT reproducible)</a:t>
            </a:r>
          </a:p>
          <a:p>
            <a:pPr marL="285750" indent="-285750">
              <a:buFont typeface="Symbol" panose="05050102010706020507" pitchFamily="18" charset="2"/>
              <a:buChar char="Þ"/>
            </a:pPr>
            <a:r>
              <a:rPr lang="en-US" dirty="0"/>
              <a:t>2. time consuming (can take up as more time than stat testing)</a:t>
            </a:r>
          </a:p>
          <a:p>
            <a:r>
              <a:rPr lang="en-US" dirty="0"/>
              <a:t>= sensitive step that can benefit a lot from improvement</a:t>
            </a:r>
          </a:p>
        </p:txBody>
      </p:sp>
    </p:spTree>
    <p:extLst>
      <p:ext uri="{BB962C8B-B14F-4D97-AF65-F5344CB8AC3E}">
        <p14:creationId xmlns:p14="http://schemas.microsoft.com/office/powerpoint/2010/main" val="337353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302798" y="3041970"/>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spTree>
    <p:extLst>
      <p:ext uri="{BB962C8B-B14F-4D97-AF65-F5344CB8AC3E}">
        <p14:creationId xmlns:p14="http://schemas.microsoft.com/office/powerpoint/2010/main" val="426318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2373086" cy="369332"/>
          </a:xfrm>
          <a:prstGeom prst="rect">
            <a:avLst/>
          </a:prstGeom>
          <a:noFill/>
        </p:spPr>
        <p:txBody>
          <a:bodyPr wrap="none" rtlCol="0">
            <a:spAutoFit/>
          </a:bodyPr>
          <a:lstStyle/>
          <a:p>
            <a:r>
              <a:rPr lang="en-US" dirty="0"/>
              <a:t>Does this look familiar?</a:t>
            </a:r>
          </a:p>
        </p:txBody>
      </p:sp>
      <p:sp>
        <p:nvSpPr>
          <p:cNvPr id="5" name="TextBox 4">
            <a:extLst>
              <a:ext uri="{FF2B5EF4-FFF2-40B4-BE49-F238E27FC236}">
                <a16:creationId xmlns:a16="http://schemas.microsoft.com/office/drawing/2014/main" id="{F87C324F-50E2-43B5-B105-1FE84AC4DCAC}"/>
              </a:ext>
            </a:extLst>
          </p:cNvPr>
          <p:cNvSpPr txBox="1"/>
          <p:nvPr/>
        </p:nvSpPr>
        <p:spPr>
          <a:xfrm>
            <a:off x="1056904" y="5294599"/>
            <a:ext cx="10269734" cy="646331"/>
          </a:xfrm>
          <a:prstGeom prst="rect">
            <a:avLst/>
          </a:prstGeom>
          <a:noFill/>
        </p:spPr>
        <p:txBody>
          <a:bodyPr wrap="none" rtlCol="0">
            <a:spAutoFit/>
          </a:bodyPr>
          <a:lstStyle/>
          <a:p>
            <a:r>
              <a:rPr lang="en-US" dirty="0"/>
              <a:t>Typical scenario of what happens when working in data in Excel: a new file is created for each version …</a:t>
            </a:r>
          </a:p>
          <a:p>
            <a:r>
              <a:rPr lang="en-US" dirty="0"/>
              <a:t>Naming </a:t>
            </a:r>
            <a:r>
              <a:rPr lang="en-US"/>
              <a:t>can only help so much </a:t>
            </a:r>
            <a:r>
              <a:rPr lang="en-US" dirty="0"/>
              <a:t>…</a:t>
            </a:r>
          </a:p>
        </p:txBody>
      </p:sp>
    </p:spTree>
    <p:extLst>
      <p:ext uri="{BB962C8B-B14F-4D97-AF65-F5344CB8AC3E}">
        <p14:creationId xmlns:p14="http://schemas.microsoft.com/office/powerpoint/2010/main" val="181221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2373086" cy="369332"/>
          </a:xfrm>
          <a:prstGeom prst="rect">
            <a:avLst/>
          </a:prstGeom>
          <a:noFill/>
        </p:spPr>
        <p:txBody>
          <a:bodyPr wrap="none" rtlCol="0">
            <a:spAutoFit/>
          </a:bodyPr>
          <a:lstStyle/>
          <a:p>
            <a:r>
              <a:rPr lang="en-US" dirty="0"/>
              <a:t>Does this look familiar?</a:t>
            </a:r>
          </a:p>
        </p:txBody>
      </p:sp>
      <p:pic>
        <p:nvPicPr>
          <p:cNvPr id="12" name="Picture 11" descr="A picture containing text, beverage, cup, coffee cup&#10;&#10;Description automatically generated">
            <a:extLst>
              <a:ext uri="{FF2B5EF4-FFF2-40B4-BE49-F238E27FC236}">
                <a16:creationId xmlns:a16="http://schemas.microsoft.com/office/drawing/2014/main" id="{0581CCFB-FCA9-4490-85AA-2644C25CD76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6000" contrast="26000"/>
                    </a14:imgEffect>
                  </a14:imgLayer>
                </a14:imgProps>
              </a:ext>
              <a:ext uri="{28A0092B-C50C-407E-A947-70E740481C1C}">
                <a14:useLocalDpi xmlns:a14="http://schemas.microsoft.com/office/drawing/2010/main" val="0"/>
              </a:ext>
            </a:extLst>
          </a:blip>
          <a:srcRect l="13146" r="16966" b="13196"/>
          <a:stretch/>
        </p:blipFill>
        <p:spPr>
          <a:xfrm rot="156398">
            <a:off x="3781952" y="1844928"/>
            <a:ext cx="4125855" cy="2882543"/>
          </a:xfrm>
          <a:prstGeom prst="ellipse">
            <a:avLst/>
          </a:prstGeom>
          <a:ln>
            <a:noFill/>
          </a:ln>
          <a:effectLst>
            <a:softEdge rad="112500"/>
          </a:effectLst>
        </p:spPr>
      </p:pic>
      <p:sp>
        <p:nvSpPr>
          <p:cNvPr id="6" name="TextBox 5">
            <a:extLst>
              <a:ext uri="{FF2B5EF4-FFF2-40B4-BE49-F238E27FC236}">
                <a16:creationId xmlns:a16="http://schemas.microsoft.com/office/drawing/2014/main" id="{6C077EF5-12EE-4865-B7B7-F5DB43D76CFE}"/>
              </a:ext>
            </a:extLst>
          </p:cNvPr>
          <p:cNvSpPr txBox="1"/>
          <p:nvPr/>
        </p:nvSpPr>
        <p:spPr>
          <a:xfrm>
            <a:off x="1056904" y="5294599"/>
            <a:ext cx="10269734" cy="646331"/>
          </a:xfrm>
          <a:prstGeom prst="rect">
            <a:avLst/>
          </a:prstGeom>
          <a:noFill/>
        </p:spPr>
        <p:txBody>
          <a:bodyPr wrap="none" rtlCol="0">
            <a:spAutoFit/>
          </a:bodyPr>
          <a:lstStyle/>
          <a:p>
            <a:r>
              <a:rPr lang="en-US" dirty="0"/>
              <a:t>Typical scenario of what happens when working in data in Excel: a new file is created for each version …</a:t>
            </a:r>
          </a:p>
          <a:p>
            <a:r>
              <a:rPr lang="en-US" dirty="0"/>
              <a:t>Naming </a:t>
            </a:r>
            <a:r>
              <a:rPr lang="en-US"/>
              <a:t>can only help so much </a:t>
            </a:r>
            <a:r>
              <a:rPr lang="en-US" dirty="0"/>
              <a:t>…</a:t>
            </a:r>
          </a:p>
        </p:txBody>
      </p:sp>
    </p:spTree>
    <p:extLst>
      <p:ext uri="{BB962C8B-B14F-4D97-AF65-F5344CB8AC3E}">
        <p14:creationId xmlns:p14="http://schemas.microsoft.com/office/powerpoint/2010/main" val="397098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87A1-6193-4CDF-A275-315B56E3E49A}"/>
              </a:ext>
            </a:extLst>
          </p:cNvPr>
          <p:cNvSpPr>
            <a:spLocks noGrp="1"/>
          </p:cNvSpPr>
          <p:nvPr>
            <p:ph type="title"/>
          </p:nvPr>
        </p:nvSpPr>
        <p:spPr/>
        <p:txBody>
          <a:bodyPr/>
          <a:lstStyle/>
          <a:p>
            <a: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t>Shortcomings of working with spreadsheets </a:t>
            </a:r>
            <a:b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br>
            <a: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t>(and why I hate it)</a:t>
            </a:r>
          </a:p>
        </p:txBody>
      </p:sp>
      <p:sp>
        <p:nvSpPr>
          <p:cNvPr id="3" name="Content Placeholder 2">
            <a:extLst>
              <a:ext uri="{FF2B5EF4-FFF2-40B4-BE49-F238E27FC236}">
                <a16:creationId xmlns:a16="http://schemas.microsoft.com/office/drawing/2014/main" id="{F4897FE4-A77C-40BE-A017-B0556F98F423}"/>
              </a:ext>
            </a:extLst>
          </p:cNvPr>
          <p:cNvSpPr>
            <a:spLocks noGrp="1"/>
          </p:cNvSpPr>
          <p:nvPr>
            <p:ph idx="1"/>
          </p:nvPr>
        </p:nvSpPr>
        <p:spPr/>
        <p:txBody>
          <a:bodyPr>
            <a:normAutofit/>
          </a:bodyPr>
          <a:lstStyle/>
          <a:p>
            <a:pPr marL="0" indent="0">
              <a:buNone/>
            </a:pPr>
            <a:r>
              <a:rPr lang="en-US" sz="2000" dirty="0">
                <a:latin typeface="Roboto" panose="02000000000000000000" pitchFamily="2" charset="0"/>
                <a:ea typeface="Roboto" panose="02000000000000000000" pitchFamily="2" charset="0"/>
              </a:rPr>
              <a:t>Problems derived from working with spreadsheets:</a:t>
            </a:r>
          </a:p>
          <a:p>
            <a:r>
              <a:rPr lang="en-US" sz="2000" dirty="0">
                <a:latin typeface="Roboto" panose="02000000000000000000" pitchFamily="2" charset="0"/>
                <a:ea typeface="Roboto" panose="02000000000000000000" pitchFamily="2" charset="0"/>
              </a:rPr>
              <a:t>Messy (many files) …</a:t>
            </a:r>
          </a:p>
          <a:p>
            <a:r>
              <a:rPr lang="en-US" sz="2000" dirty="0">
                <a:latin typeface="Roboto" panose="02000000000000000000" pitchFamily="2" charset="0"/>
                <a:ea typeface="Roboto" panose="02000000000000000000" pitchFamily="2" charset="0"/>
              </a:rPr>
              <a:t>Error prone (e.g. manually copy-pasting the wrong thing in the wrong place)</a:t>
            </a:r>
          </a:p>
          <a:p>
            <a:r>
              <a:rPr lang="en-US" sz="2000" dirty="0">
                <a:latin typeface="Roboto" panose="02000000000000000000" pitchFamily="2" charset="0"/>
                <a:ea typeface="Roboto" panose="02000000000000000000" pitchFamily="2" charset="0"/>
              </a:rPr>
              <a:t>Not scalable (it just doesn’t work with large data sets)</a:t>
            </a:r>
          </a:p>
          <a:p>
            <a:r>
              <a:rPr lang="en-US" sz="2000" b="1" dirty="0">
                <a:latin typeface="Roboto" panose="02000000000000000000" pitchFamily="2" charset="0"/>
                <a:ea typeface="Roboto" panose="02000000000000000000" pitchFamily="2" charset="0"/>
              </a:rPr>
              <a:t>Not reproducible </a:t>
            </a:r>
            <a:r>
              <a:rPr lang="en-US" sz="2000" dirty="0">
                <a:latin typeface="Roboto" panose="02000000000000000000" pitchFamily="2" charset="0"/>
                <a:ea typeface="Roboto" panose="02000000000000000000" pitchFamily="2" charset="0"/>
              </a:rPr>
              <a:t>(good luck trying to figure out what happened there … !)</a:t>
            </a:r>
          </a:p>
          <a:p>
            <a:pPr marL="0" indent="0">
              <a:buNone/>
            </a:pPr>
            <a:endParaRPr lang="en-US" sz="2000" dirty="0">
              <a:latin typeface="Roboto" panose="02000000000000000000" pitchFamily="2" charset="0"/>
              <a:ea typeface="Roboto" panose="02000000000000000000" pitchFamily="2" charset="0"/>
            </a:endParaRPr>
          </a:p>
          <a:p>
            <a:pPr marL="0" indent="0">
              <a:buNone/>
            </a:pPr>
            <a:endParaRPr lang="en-US" sz="2000" dirty="0">
              <a:latin typeface="Roboto" panose="02000000000000000000" pitchFamily="2" charset="0"/>
              <a:ea typeface="Roboto" panose="02000000000000000000" pitchFamily="2" charset="0"/>
            </a:endParaRPr>
          </a:p>
          <a:p>
            <a:pPr marL="0" indent="0">
              <a:buNone/>
            </a:pPr>
            <a:r>
              <a:rPr lang="en-US" sz="2000" dirty="0">
                <a:latin typeface="Roboto" panose="02000000000000000000" pitchFamily="2" charset="0"/>
                <a:ea typeface="Roboto" panose="02000000000000000000" pitchFamily="2" charset="0"/>
              </a:rPr>
              <a:t>On the contrary, by working in</a:t>
            </a:r>
            <a:r>
              <a:rPr lang="en-US" sz="2000" b="1" dirty="0">
                <a:solidFill>
                  <a:srgbClr val="1F63B6"/>
                </a:solidFill>
                <a:latin typeface="Roboto" panose="02000000000000000000" pitchFamily="2" charset="0"/>
                <a:ea typeface="Roboto" panose="02000000000000000000" pitchFamily="2" charset="0"/>
              </a:rPr>
              <a:t> R</a:t>
            </a:r>
            <a:r>
              <a:rPr lang="en-US" sz="2000" dirty="0">
                <a:latin typeface="Roboto" panose="02000000000000000000" pitchFamily="2" charset="0"/>
                <a:ea typeface="Roboto" panose="02000000000000000000" pitchFamily="2" charset="0"/>
              </a:rPr>
              <a:t>, you can do everything </a:t>
            </a:r>
            <a:r>
              <a:rPr lang="en-US" sz="2000" b="1" dirty="0">
                <a:solidFill>
                  <a:srgbClr val="1F63B6"/>
                </a:solidFill>
                <a:latin typeface="Roboto" panose="02000000000000000000" pitchFamily="2" charset="0"/>
                <a:ea typeface="Roboto" panose="02000000000000000000" pitchFamily="2" charset="0"/>
              </a:rPr>
              <a:t>without </a:t>
            </a:r>
            <a:r>
              <a:rPr lang="en-US" sz="2000" dirty="0">
                <a:latin typeface="Roboto" panose="02000000000000000000" pitchFamily="2" charset="0"/>
                <a:ea typeface="Roboto" panose="02000000000000000000" pitchFamily="2" charset="0"/>
              </a:rPr>
              <a:t>ever</a:t>
            </a:r>
            <a:r>
              <a:rPr lang="en-US" sz="2000" b="1" dirty="0">
                <a:solidFill>
                  <a:srgbClr val="1F63B6"/>
                </a:solidFill>
                <a:latin typeface="Roboto" panose="02000000000000000000" pitchFamily="2" charset="0"/>
                <a:ea typeface="Roboto" panose="02000000000000000000" pitchFamily="2" charset="0"/>
              </a:rPr>
              <a:t> altering the original data</a:t>
            </a:r>
            <a:r>
              <a:rPr lang="en-US" sz="2000" dirty="0">
                <a:latin typeface="Roboto" panose="02000000000000000000" pitchFamily="2" charset="0"/>
                <a:ea typeface="Roboto" panose="02000000000000000000" pitchFamily="2" charset="0"/>
              </a:rPr>
              <a:t>!</a:t>
            </a:r>
          </a:p>
          <a:p>
            <a:pPr marL="0" indent="0">
              <a:buNone/>
            </a:pPr>
            <a:r>
              <a:rPr lang="en-US" sz="2000" dirty="0">
                <a:latin typeface="Roboto" panose="02000000000000000000" pitchFamily="2" charset="0"/>
                <a:ea typeface="Roboto" panose="02000000000000000000" pitchFamily="2" charset="0"/>
              </a:rPr>
              <a:t>(which also means that you can change your mind and easily un-do and re-do any operation)</a:t>
            </a:r>
          </a:p>
        </p:txBody>
      </p:sp>
    </p:spTree>
    <p:extLst>
      <p:ext uri="{BB962C8B-B14F-4D97-AF65-F5344CB8AC3E}">
        <p14:creationId xmlns:p14="http://schemas.microsoft.com/office/powerpoint/2010/main" val="147972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BDE9-2ECE-A101-9CCB-A6B66A0FBF00}"/>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C1E710C9-62F0-BBF7-FF0F-322B9522431F}"/>
              </a:ext>
            </a:extLst>
          </p:cNvPr>
          <p:cNvSpPr>
            <a:spLocks noGrp="1"/>
          </p:cNvSpPr>
          <p:nvPr>
            <p:ph idx="1"/>
          </p:nvPr>
        </p:nvSpPr>
        <p:spPr/>
        <p:txBody>
          <a:bodyPr/>
          <a:lstStyle/>
          <a:p>
            <a:r>
              <a:rPr lang="en-US" dirty="0"/>
              <a:t>Excel can also do great stuff if you put the time to learn it (</a:t>
            </a:r>
            <a:r>
              <a:rPr lang="en-US" dirty="0">
                <a:highlight>
                  <a:srgbClr val="FFFF00"/>
                </a:highlight>
              </a:rPr>
              <a:t>ask Dan for example?</a:t>
            </a:r>
            <a:r>
              <a:rPr lang="en-US" dirty="0"/>
              <a:t>)</a:t>
            </a:r>
          </a:p>
          <a:p>
            <a:r>
              <a:rPr lang="en-US" dirty="0"/>
              <a:t>However, I find it so error prone that I do not even trust myself with it …</a:t>
            </a:r>
          </a:p>
          <a:p>
            <a:r>
              <a:rPr lang="en-US" dirty="0"/>
              <a:t>Also, larger scale problems:</a:t>
            </a:r>
          </a:p>
          <a:p>
            <a:pPr marL="0" indent="0">
              <a:buNone/>
            </a:pPr>
            <a:endParaRPr lang="en-US" dirty="0"/>
          </a:p>
        </p:txBody>
      </p:sp>
      <p:grpSp>
        <p:nvGrpSpPr>
          <p:cNvPr id="7" name="Group 6">
            <a:extLst>
              <a:ext uri="{FF2B5EF4-FFF2-40B4-BE49-F238E27FC236}">
                <a16:creationId xmlns:a16="http://schemas.microsoft.com/office/drawing/2014/main" id="{349619D7-30E3-1BB3-8605-E4F6400CEA29}"/>
              </a:ext>
            </a:extLst>
          </p:cNvPr>
          <p:cNvGrpSpPr>
            <a:grpSpLocks noChangeAspect="1"/>
          </p:cNvGrpSpPr>
          <p:nvPr/>
        </p:nvGrpSpPr>
        <p:grpSpPr>
          <a:xfrm>
            <a:off x="216081" y="4410750"/>
            <a:ext cx="6302284" cy="2082125"/>
            <a:chOff x="3612424" y="2272308"/>
            <a:chExt cx="10401300" cy="3436342"/>
          </a:xfrm>
        </p:grpSpPr>
        <p:pic>
          <p:nvPicPr>
            <p:cNvPr id="6" name="Picture 5">
              <a:extLst>
                <a:ext uri="{FF2B5EF4-FFF2-40B4-BE49-F238E27FC236}">
                  <a16:creationId xmlns:a16="http://schemas.microsoft.com/office/drawing/2014/main" id="{DF95A766-BA82-719B-DD32-4BA2F5EBDD37}"/>
                </a:ext>
              </a:extLst>
            </p:cNvPr>
            <p:cNvPicPr>
              <a:picLocks noChangeAspect="1"/>
            </p:cNvPicPr>
            <p:nvPr/>
          </p:nvPicPr>
          <p:blipFill rotWithShape="1">
            <a:blip r:embed="rId2"/>
            <a:srcRect t="47682"/>
            <a:stretch/>
          </p:blipFill>
          <p:spPr>
            <a:xfrm>
              <a:off x="3612424" y="2913017"/>
              <a:ext cx="10401300" cy="2795633"/>
            </a:xfrm>
            <a:prstGeom prst="rect">
              <a:avLst/>
            </a:prstGeom>
          </p:spPr>
        </p:pic>
        <p:pic>
          <p:nvPicPr>
            <p:cNvPr id="5" name="Picture 4">
              <a:extLst>
                <a:ext uri="{FF2B5EF4-FFF2-40B4-BE49-F238E27FC236}">
                  <a16:creationId xmlns:a16="http://schemas.microsoft.com/office/drawing/2014/main" id="{7A6BEB50-F97E-75C9-8B4E-C2C5FCFA4E06}"/>
                </a:ext>
              </a:extLst>
            </p:cNvPr>
            <p:cNvPicPr>
              <a:picLocks noChangeAspect="1"/>
            </p:cNvPicPr>
            <p:nvPr/>
          </p:nvPicPr>
          <p:blipFill rotWithShape="1">
            <a:blip r:embed="rId2"/>
            <a:srcRect b="87768"/>
            <a:stretch/>
          </p:blipFill>
          <p:spPr>
            <a:xfrm>
              <a:off x="3612424" y="2272308"/>
              <a:ext cx="10401300" cy="653596"/>
            </a:xfrm>
            <a:prstGeom prst="rect">
              <a:avLst/>
            </a:prstGeom>
          </p:spPr>
        </p:pic>
      </p:grpSp>
      <p:pic>
        <p:nvPicPr>
          <p:cNvPr id="9" name="Picture 8">
            <a:extLst>
              <a:ext uri="{FF2B5EF4-FFF2-40B4-BE49-F238E27FC236}">
                <a16:creationId xmlns:a16="http://schemas.microsoft.com/office/drawing/2014/main" id="{FC1EEF24-E67A-9D66-2D98-63E981CB92A1}"/>
              </a:ext>
            </a:extLst>
          </p:cNvPr>
          <p:cNvPicPr>
            <a:picLocks noChangeAspect="1"/>
          </p:cNvPicPr>
          <p:nvPr/>
        </p:nvPicPr>
        <p:blipFill>
          <a:blip r:embed="rId3"/>
          <a:stretch>
            <a:fillRect/>
          </a:stretch>
        </p:blipFill>
        <p:spPr>
          <a:xfrm>
            <a:off x="7140484" y="4251665"/>
            <a:ext cx="3534904" cy="2277971"/>
          </a:xfrm>
          <a:prstGeom prst="rect">
            <a:avLst/>
          </a:prstGeom>
        </p:spPr>
      </p:pic>
      <p:pic>
        <p:nvPicPr>
          <p:cNvPr id="11" name="Picture 10">
            <a:extLst>
              <a:ext uri="{FF2B5EF4-FFF2-40B4-BE49-F238E27FC236}">
                <a16:creationId xmlns:a16="http://schemas.microsoft.com/office/drawing/2014/main" id="{56AFB90E-70A8-40B5-139E-32CE5206B82B}"/>
              </a:ext>
            </a:extLst>
          </p:cNvPr>
          <p:cNvPicPr>
            <a:picLocks noChangeAspect="1"/>
          </p:cNvPicPr>
          <p:nvPr/>
        </p:nvPicPr>
        <p:blipFill>
          <a:blip r:embed="rId4"/>
          <a:stretch>
            <a:fillRect/>
          </a:stretch>
        </p:blipFill>
        <p:spPr>
          <a:xfrm>
            <a:off x="11004044" y="4495517"/>
            <a:ext cx="3963270" cy="1238522"/>
          </a:xfrm>
          <a:prstGeom prst="rect">
            <a:avLst/>
          </a:prstGeom>
        </p:spPr>
      </p:pic>
    </p:spTree>
    <p:extLst>
      <p:ext uri="{BB962C8B-B14F-4D97-AF65-F5344CB8AC3E}">
        <p14:creationId xmlns:p14="http://schemas.microsoft.com/office/powerpoint/2010/main" val="302093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198294" y="2950529"/>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8" y="3385057"/>
            <a:ext cx="1351355" cy="695775"/>
          </a:xfrm>
          <a:prstGeom prst="roundRect">
            <a:avLst/>
          </a:prstGeom>
          <a:solidFill>
            <a:srgbClr val="21A3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JetBrains Mono" panose="02000009000000000000" pitchFamily="49" charset="0"/>
                <a:cs typeface="JetBrains Mono" panose="02000009000000000000" pitchFamily="49" charset="0"/>
              </a:rPr>
              <a:t>Data</a:t>
            </a:r>
          </a:p>
          <a:p>
            <a:pPr algn="ctr"/>
            <a:r>
              <a:rPr lang="en-US" sz="1600" dirty="0">
                <a:solidFill>
                  <a:schemeClr val="bg1"/>
                </a:solidFill>
                <a:latin typeface="JetBrains Mono" panose="02000009000000000000" pitchFamily="49" charset="0"/>
                <a:cs typeface="JetBrains Mono" panose="02000009000000000000" pitchFamily="49"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spTree>
    <p:extLst>
      <p:ext uri="{BB962C8B-B14F-4D97-AF65-F5344CB8AC3E}">
        <p14:creationId xmlns:p14="http://schemas.microsoft.com/office/powerpoint/2010/main" val="2292725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302798" y="3041970"/>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JetBrains Mono" panose="02000009000000000000" pitchFamily="49" charset="0"/>
                <a:cs typeface="JetBrains Mono" panose="02000009000000000000" pitchFamily="49" charset="0"/>
              </a:rPr>
              <a:t>Reproducible research</a:t>
            </a:r>
          </a:p>
        </p:txBody>
      </p:sp>
      <p:pic>
        <p:nvPicPr>
          <p:cNvPr id="32" name="Picture 31">
            <a:extLst>
              <a:ext uri="{FF2B5EF4-FFF2-40B4-BE49-F238E27FC236}">
                <a16:creationId xmlns:a16="http://schemas.microsoft.com/office/drawing/2014/main" id="{8A29510E-E616-4469-A1E2-56BC7D7112BE}"/>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3" name="Picture 32">
            <a:extLst>
              <a:ext uri="{FF2B5EF4-FFF2-40B4-BE49-F238E27FC236}">
                <a16:creationId xmlns:a16="http://schemas.microsoft.com/office/drawing/2014/main" id="{F529D50C-B35D-407E-B939-5E00637DC25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478790" y="4370457"/>
            <a:ext cx="689810" cy="542405"/>
          </a:xfrm>
          <a:prstGeom prst="rect">
            <a:avLst/>
          </a:prstGeom>
        </p:spPr>
      </p:pic>
      <p:pic>
        <p:nvPicPr>
          <p:cNvPr id="34" name="Picture 33">
            <a:extLst>
              <a:ext uri="{FF2B5EF4-FFF2-40B4-BE49-F238E27FC236}">
                <a16:creationId xmlns:a16="http://schemas.microsoft.com/office/drawing/2014/main" id="{0588E603-F208-4618-B215-BA6BA214A15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715591" y="2709218"/>
            <a:ext cx="689810" cy="542405"/>
          </a:xfrm>
          <a:prstGeom prst="rect">
            <a:avLst/>
          </a:prstGeom>
        </p:spPr>
      </p:pic>
    </p:spTree>
    <p:extLst>
      <p:ext uri="{BB962C8B-B14F-4D97-AF65-F5344CB8AC3E}">
        <p14:creationId xmlns:p14="http://schemas.microsoft.com/office/powerpoint/2010/main" val="390482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923E-221A-E0D7-E875-7E8214BA53F1}"/>
              </a:ext>
            </a:extLst>
          </p:cNvPr>
          <p:cNvSpPr>
            <a:spLocks noGrp="1"/>
          </p:cNvSpPr>
          <p:nvPr>
            <p:ph type="title"/>
          </p:nvPr>
        </p:nvSpPr>
        <p:spPr/>
        <p:txBody>
          <a:bodyPr>
            <a:normAutofit/>
          </a:bodyPr>
          <a:lstStyle/>
          <a:p>
            <a:r>
              <a:rPr lang="en-US" sz="4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Why R when one can do most of this in bash/Unix?</a:t>
            </a:r>
            <a:r>
              <a:rPr lang="en-US" sz="3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EAB6DFCF-7BCB-C71F-04CC-38648CFB6980}"/>
              </a:ext>
            </a:extLst>
          </p:cNvPr>
          <p:cNvSpPr>
            <a:spLocks noGrp="1"/>
          </p:cNvSpPr>
          <p:nvPr>
            <p:ph idx="1"/>
          </p:nvPr>
        </p:nvSpPr>
        <p:spPr/>
        <p:txBody>
          <a:bodyPr/>
          <a:lstStyle/>
          <a:p>
            <a:pPr marL="0" indent="0">
              <a:lnSpc>
                <a:spcPct val="107000"/>
              </a:lnSpc>
              <a:spcBef>
                <a:spcPts val="0"/>
              </a:spcBef>
              <a:buNone/>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Nothing against them, these </a:t>
            </a:r>
            <a:r>
              <a:rPr lang="en-US" sz="2200" kern="0" dirty="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languages/systems </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have their good reasons to exists!</a:t>
            </a:r>
          </a:p>
          <a:p>
            <a:pPr marL="0" indent="0">
              <a:lnSpc>
                <a:spcPct val="107000"/>
              </a:lnSpc>
              <a:spcBef>
                <a:spcPts val="0"/>
              </a:spcBef>
              <a:buNone/>
            </a:pPr>
            <a:endParaRPr lang="en-US" sz="22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Bef>
                <a:spcPts val="0"/>
              </a:spcBef>
              <a:buNone/>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However, I recommend </a:t>
            </a:r>
            <a:r>
              <a:rPr lang="en-US" sz="2200" i="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also</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implementing R in your analysis because:</a:t>
            </a:r>
          </a:p>
          <a:p>
            <a:pPr>
              <a:lnSpc>
                <a:spcPct val="107000"/>
              </a:lnSpc>
              <a:spcBef>
                <a:spcPts val="0"/>
              </a:spcBef>
              <a:buFont typeface="Wingdings" panose="05000000000000000000" pitchFamily="2" charset="2"/>
              <a:buChar char=""/>
            </a:pPr>
            <a:endParaRPr lang="en-US" sz="22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“safer” approach: R doesn’t modify data files directly, more wiggle room for trial and error (although disadvantages/additional steps when you want to directly access and modify your data – see it as a complementary tool)</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Convenience to have “all in one place”: seamlessly proceed with data visualization (</a:t>
            </a:r>
            <a:r>
              <a:rPr lang="en-US" sz="22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statistical testing </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Deal with biologists: (unlike bioinformaticians) most biologists usually only know R …</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516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C5E3-2031-DFE0-8B32-F48A7D12EEED}"/>
              </a:ext>
            </a:extLst>
          </p:cNvPr>
          <p:cNvSpPr>
            <a:spLocks noGrp="1"/>
          </p:cNvSpPr>
          <p:nvPr>
            <p:ph type="ctrTitle"/>
          </p:nvPr>
        </p:nvSpPr>
        <p:spPr/>
        <p:txBody>
          <a:bodyPr>
            <a:normAutofit/>
          </a:bodyPr>
          <a:lstStyle/>
          <a:p>
            <a:pPr marL="0" marR="0">
              <a:lnSpc>
                <a:spcPct val="107000"/>
              </a:lnSpc>
              <a:spcBef>
                <a:spcPts val="0"/>
              </a:spcBef>
              <a:spcAft>
                <a:spcPts val="800"/>
              </a:spcAft>
            </a:pPr>
            <a: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t>R for Reproducible </a:t>
            </a:r>
            <a:b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br>
            <a: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t>data wrangling</a:t>
            </a:r>
            <a:endParaRPr lang="en-US" sz="8000" dirty="0">
              <a:latin typeface="IBM Plex Mono" panose="020B0509050203000203" pitchFamily="49" charset="0"/>
            </a:endParaRPr>
          </a:p>
        </p:txBody>
      </p:sp>
      <p:sp>
        <p:nvSpPr>
          <p:cNvPr id="3" name="Content Placeholder 2">
            <a:extLst>
              <a:ext uri="{FF2B5EF4-FFF2-40B4-BE49-F238E27FC236}">
                <a16:creationId xmlns:a16="http://schemas.microsoft.com/office/drawing/2014/main" id="{CEA290AD-84FE-095F-5D21-C82CA46858D9}"/>
              </a:ext>
            </a:extLst>
          </p:cNvPr>
          <p:cNvSpPr>
            <a:spLocks noGrp="1"/>
          </p:cNvSpPr>
          <p:nvPr>
            <p:ph type="subTitle" idx="1"/>
          </p:nvPr>
        </p:nvSpPr>
        <p:spPr/>
        <p:txBody>
          <a:bodyPr>
            <a:normAutofit fontScale="92500" lnSpcReduction="10000"/>
          </a:bodyPr>
          <a:lstStyle/>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What happens before the stats: </a:t>
            </a:r>
          </a:p>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power of R Tidyverse for </a:t>
            </a:r>
          </a:p>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wrangling, cleaning, and exploring your data.</a:t>
            </a:r>
            <a:br>
              <a:rPr lang="en-US" sz="2800" kern="100" dirty="0">
                <a:effectLst/>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D75A5FF-34FF-25BA-77E8-DCED3119143A}"/>
              </a:ext>
            </a:extLst>
          </p:cNvPr>
          <p:cNvSpPr/>
          <p:nvPr/>
        </p:nvSpPr>
        <p:spPr>
          <a:xfrm>
            <a:off x="0" y="0"/>
            <a:ext cx="12192000" cy="14986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tudent chapter">
            <a:extLst>
              <a:ext uri="{FF2B5EF4-FFF2-40B4-BE49-F238E27FC236}">
                <a16:creationId xmlns:a16="http://schemas.microsoft.com/office/drawing/2014/main" id="{7EAA2360-B4CC-5CB5-8739-A42E5DEBFA1A}"/>
              </a:ext>
            </a:extLst>
          </p:cNvPr>
          <p:cNvSpPr txBox="1"/>
          <p:nvPr/>
        </p:nvSpPr>
        <p:spPr>
          <a:xfrm>
            <a:off x="3067454" y="291113"/>
            <a:ext cx="7664046" cy="523220"/>
          </a:xfrm>
          <a:prstGeom prst="rect">
            <a:avLst/>
          </a:prstGeom>
          <a:noFill/>
        </p:spPr>
        <p:txBody>
          <a:bodyPr wrap="square">
            <a:spAutoFit/>
          </a:bodyPr>
          <a:lstStyle/>
          <a:p>
            <a:pPr algn="l"/>
            <a:r>
              <a:rPr lang="en-US" sz="2800" b="1" i="0" dirty="0" err="1">
                <a:solidFill>
                  <a:srgbClr val="FFFFFF"/>
                </a:solidFill>
                <a:effectLst/>
                <a:latin typeface="Poppins" panose="00000500000000000000" pitchFamily="2" charset="0"/>
              </a:rPr>
              <a:t>GenGen</a:t>
            </a:r>
            <a:r>
              <a:rPr lang="en-US" sz="2800" b="1" i="0" dirty="0">
                <a:solidFill>
                  <a:srgbClr val="FFFFFF"/>
                </a:solidFill>
                <a:effectLst/>
                <a:latin typeface="Poppins" panose="00000500000000000000" pitchFamily="2" charset="0"/>
              </a:rPr>
              <a:t> workshop???</a:t>
            </a:r>
          </a:p>
        </p:txBody>
      </p:sp>
      <p:sp>
        <p:nvSpPr>
          <p:cNvPr id="6" name="Name">
            <a:extLst>
              <a:ext uri="{FF2B5EF4-FFF2-40B4-BE49-F238E27FC236}">
                <a16:creationId xmlns:a16="http://schemas.microsoft.com/office/drawing/2014/main" id="{49BFBEE7-C1F3-6578-2989-60FE8CB2ACD3}"/>
              </a:ext>
            </a:extLst>
          </p:cNvPr>
          <p:cNvSpPr txBox="1"/>
          <p:nvPr/>
        </p:nvSpPr>
        <p:spPr>
          <a:xfrm>
            <a:off x="10084526" y="349190"/>
            <a:ext cx="1822183" cy="400110"/>
          </a:xfrm>
          <a:prstGeom prst="rect">
            <a:avLst/>
          </a:prstGeom>
          <a:noFill/>
        </p:spPr>
        <p:txBody>
          <a:bodyPr wrap="square">
            <a:spAutoFit/>
          </a:bodyPr>
          <a:lstStyle/>
          <a:p>
            <a:pPr algn="l"/>
            <a:r>
              <a:rPr lang="en-US" sz="2000" dirty="0">
                <a:solidFill>
                  <a:srgbClr val="FFFFFF"/>
                </a:solidFill>
                <a:latin typeface="Poppins" panose="00000500000000000000" pitchFamily="2" charset="0"/>
              </a:rPr>
              <a:t>15</a:t>
            </a:r>
            <a:r>
              <a:rPr lang="en-US" sz="2000" b="0" i="0" dirty="0">
                <a:solidFill>
                  <a:srgbClr val="FFFFFF"/>
                </a:solidFill>
                <a:effectLst/>
                <a:latin typeface="Poppins" panose="00000500000000000000" pitchFamily="2" charset="0"/>
              </a:rPr>
              <a:t>.02.2023</a:t>
            </a:r>
          </a:p>
        </p:txBody>
      </p:sp>
      <p:sp>
        <p:nvSpPr>
          <p:cNvPr id="7" name="Date">
            <a:extLst>
              <a:ext uri="{FF2B5EF4-FFF2-40B4-BE49-F238E27FC236}">
                <a16:creationId xmlns:a16="http://schemas.microsoft.com/office/drawing/2014/main" id="{66ED81BF-13B4-25F2-743F-DC03AA083B1A}"/>
              </a:ext>
            </a:extLst>
          </p:cNvPr>
          <p:cNvSpPr txBox="1"/>
          <p:nvPr/>
        </p:nvSpPr>
        <p:spPr>
          <a:xfrm>
            <a:off x="3046142" y="894856"/>
            <a:ext cx="1952789" cy="400110"/>
          </a:xfrm>
          <a:prstGeom prst="rect">
            <a:avLst/>
          </a:prstGeom>
          <a:noFill/>
        </p:spPr>
        <p:txBody>
          <a:bodyPr wrap="square">
            <a:spAutoFit/>
          </a:bodyPr>
          <a:lstStyle/>
          <a:p>
            <a:pPr algn="l"/>
            <a:r>
              <a:rPr lang="en-US" sz="2000" b="1" i="0" dirty="0">
                <a:solidFill>
                  <a:srgbClr val="FFFFFF"/>
                </a:solidFill>
                <a:effectLst/>
                <a:latin typeface="Poppins" panose="00000500000000000000" pitchFamily="2" charset="0"/>
              </a:rPr>
              <a:t>Giulia Puntin</a:t>
            </a:r>
          </a:p>
        </p:txBody>
      </p:sp>
      <p:grpSp>
        <p:nvGrpSpPr>
          <p:cNvPr id="8" name="Group 7">
            <a:extLst>
              <a:ext uri="{FF2B5EF4-FFF2-40B4-BE49-F238E27FC236}">
                <a16:creationId xmlns:a16="http://schemas.microsoft.com/office/drawing/2014/main" id="{CDD7F92E-9D03-DB97-4771-9630731F460F}"/>
              </a:ext>
            </a:extLst>
          </p:cNvPr>
          <p:cNvGrpSpPr/>
          <p:nvPr/>
        </p:nvGrpSpPr>
        <p:grpSpPr>
          <a:xfrm>
            <a:off x="5048092" y="894856"/>
            <a:ext cx="2262445" cy="400110"/>
            <a:chOff x="9850298" y="805101"/>
            <a:chExt cx="2262445" cy="400110"/>
          </a:xfrm>
        </p:grpSpPr>
        <p:sp>
          <p:nvSpPr>
            <p:cNvPr id="9" name="Date">
              <a:extLst>
                <a:ext uri="{FF2B5EF4-FFF2-40B4-BE49-F238E27FC236}">
                  <a16:creationId xmlns:a16="http://schemas.microsoft.com/office/drawing/2014/main" id="{06EFFCC3-4E5D-F537-D2E9-98DE34FD56B6}"/>
                </a:ext>
              </a:extLst>
            </p:cNvPr>
            <p:cNvSpPr txBox="1"/>
            <p:nvPr/>
          </p:nvSpPr>
          <p:spPr>
            <a:xfrm>
              <a:off x="10159954" y="805101"/>
              <a:ext cx="1952789" cy="400110"/>
            </a:xfrm>
            <a:prstGeom prst="rect">
              <a:avLst/>
            </a:prstGeom>
            <a:noFill/>
          </p:spPr>
          <p:txBody>
            <a:bodyPr wrap="square">
              <a:spAutoFit/>
            </a:bodyPr>
            <a:lstStyle/>
            <a:p>
              <a:pPr algn="l"/>
              <a:r>
                <a:rPr lang="en-US" sz="2000" b="0" i="0" dirty="0">
                  <a:solidFill>
                    <a:srgbClr val="FFFFFF"/>
                  </a:solidFill>
                  <a:effectLst/>
                  <a:latin typeface="Poppins" panose="00000500000000000000" pitchFamily="2" charset="0"/>
                </a:rPr>
                <a:t>@sPuntinGi</a:t>
              </a:r>
            </a:p>
          </p:txBody>
        </p:sp>
        <p:pic>
          <p:nvPicPr>
            <p:cNvPr id="10" name="Picture 2">
              <a:extLst>
                <a:ext uri="{FF2B5EF4-FFF2-40B4-BE49-F238E27FC236}">
                  <a16:creationId xmlns:a16="http://schemas.microsoft.com/office/drawing/2014/main" id="{48CCAAB7-96D5-D961-150C-2262DAEC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298" y="806655"/>
              <a:ext cx="398556" cy="39855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E6B77478-30D4-F01F-8DDA-B2F12DD0B8E3}"/>
              </a:ext>
            </a:extLst>
          </p:cNvPr>
          <p:cNvSpPr txBox="1"/>
          <p:nvPr/>
        </p:nvSpPr>
        <p:spPr>
          <a:xfrm>
            <a:off x="1952020" y="5638424"/>
            <a:ext cx="6093822" cy="646331"/>
          </a:xfrm>
          <a:prstGeom prst="rect">
            <a:avLst/>
          </a:prstGeom>
          <a:noFill/>
        </p:spPr>
        <p:txBody>
          <a:bodyPr wrap="square">
            <a:spAutoFit/>
          </a:bodyPr>
          <a:lstStyle/>
          <a:p>
            <a:r>
              <a:rPr lang="en-US" dirty="0"/>
              <a:t>Add nice </a:t>
            </a:r>
            <a:r>
              <a:rPr lang="en-US" dirty="0" err="1"/>
              <a:t>ggplots</a:t>
            </a:r>
            <a:r>
              <a:rPr lang="en-US" dirty="0"/>
              <a:t> and drawings from </a:t>
            </a:r>
            <a:r>
              <a:rPr lang="en-US" dirty="0" err="1"/>
              <a:t>anne</a:t>
            </a:r>
            <a:r>
              <a:rPr lang="en-US" dirty="0"/>
              <a:t> horst about </a:t>
            </a:r>
            <a:r>
              <a:rPr lang="en-US" dirty="0" err="1"/>
              <a:t>tidyverse</a:t>
            </a:r>
            <a:endParaRPr lang="en-US" dirty="0"/>
          </a:p>
        </p:txBody>
      </p:sp>
    </p:spTree>
    <p:extLst>
      <p:ext uri="{BB962C8B-B14F-4D97-AF65-F5344CB8AC3E}">
        <p14:creationId xmlns:p14="http://schemas.microsoft.com/office/powerpoint/2010/main" val="1690412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pic>
        <p:nvPicPr>
          <p:cNvPr id="32" name="Picture 31">
            <a:extLst>
              <a:ext uri="{FF2B5EF4-FFF2-40B4-BE49-F238E27FC236}">
                <a16:creationId xmlns:a16="http://schemas.microsoft.com/office/drawing/2014/main" id="{8A29510E-E616-4469-A1E2-56BC7D7112BE}"/>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3" name="Picture 32">
            <a:extLst>
              <a:ext uri="{FF2B5EF4-FFF2-40B4-BE49-F238E27FC236}">
                <a16:creationId xmlns:a16="http://schemas.microsoft.com/office/drawing/2014/main" id="{F529D50C-B35D-407E-B939-5E00637DC25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3904381" y="4179022"/>
            <a:ext cx="689810" cy="542405"/>
          </a:xfrm>
          <a:prstGeom prst="rect">
            <a:avLst/>
          </a:prstGeom>
        </p:spPr>
      </p:pic>
      <p:pic>
        <p:nvPicPr>
          <p:cNvPr id="34" name="Picture 33">
            <a:extLst>
              <a:ext uri="{FF2B5EF4-FFF2-40B4-BE49-F238E27FC236}">
                <a16:creationId xmlns:a16="http://schemas.microsoft.com/office/drawing/2014/main" id="{0588E603-F208-4618-B215-BA6BA214A15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242087" y="2920239"/>
            <a:ext cx="689810" cy="542405"/>
          </a:xfrm>
          <a:prstGeom prst="rect">
            <a:avLst/>
          </a:prstGeom>
        </p:spPr>
      </p:pic>
      <p:sp>
        <p:nvSpPr>
          <p:cNvPr id="3" name="Oval 2">
            <a:extLst>
              <a:ext uri="{FF2B5EF4-FFF2-40B4-BE49-F238E27FC236}">
                <a16:creationId xmlns:a16="http://schemas.microsoft.com/office/drawing/2014/main" id="{3C7A2F31-8767-482F-9950-3344F15F1DE8}"/>
              </a:ext>
            </a:extLst>
          </p:cNvPr>
          <p:cNvSpPr/>
          <p:nvPr/>
        </p:nvSpPr>
        <p:spPr>
          <a:xfrm>
            <a:off x="2745933" y="2743329"/>
            <a:ext cx="2885898" cy="2421894"/>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2DE69C0B-B0F4-477C-8012-D4F0EE3539A8}"/>
              </a:ext>
            </a:extLst>
          </p:cNvPr>
          <p:cNvGrpSpPr/>
          <p:nvPr/>
        </p:nvGrpSpPr>
        <p:grpSpPr>
          <a:xfrm>
            <a:off x="4055422" y="5343509"/>
            <a:ext cx="6267221" cy="1046279"/>
            <a:chOff x="4055422" y="5343509"/>
            <a:chExt cx="6267221" cy="1046279"/>
          </a:xfrm>
        </p:grpSpPr>
        <p:sp>
          <p:nvSpPr>
            <p:cNvPr id="39" name="Rectangle: Rounded Corners 38">
              <a:extLst>
                <a:ext uri="{FF2B5EF4-FFF2-40B4-BE49-F238E27FC236}">
                  <a16:creationId xmlns:a16="http://schemas.microsoft.com/office/drawing/2014/main" id="{67EEC6CC-9E81-4E87-84DA-11762E14E07D}"/>
                </a:ext>
              </a:extLst>
            </p:cNvPr>
            <p:cNvSpPr/>
            <p:nvPr/>
          </p:nvSpPr>
          <p:spPr>
            <a:xfrm>
              <a:off x="4055422" y="5343509"/>
              <a:ext cx="6097978" cy="1046279"/>
            </a:xfrm>
            <a:prstGeom prst="roundRect">
              <a:avLst/>
            </a:prstGeom>
            <a:solidFill>
              <a:srgbClr val="1F63B6">
                <a:alpha val="27059"/>
              </a:srgbClr>
            </a:solidFill>
            <a:ln w="28575">
              <a:solidFill>
                <a:srgbClr val="1F6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7689883B-7D82-4D9A-B85C-E4FC74D3ED74}"/>
                </a:ext>
              </a:extLst>
            </p:cNvPr>
            <p:cNvSpPr txBox="1"/>
            <p:nvPr/>
          </p:nvSpPr>
          <p:spPr>
            <a:xfrm>
              <a:off x="4224665" y="5403905"/>
              <a:ext cx="6097978" cy="923330"/>
            </a:xfrm>
            <a:prstGeom prst="rect">
              <a:avLst/>
            </a:prstGeom>
            <a:noFill/>
          </p:spPr>
          <p:txBody>
            <a:bodyPr wrap="square">
              <a:spAutoFit/>
            </a:bodyPr>
            <a:lstStyle/>
            <a:p>
              <a:r>
                <a:rPr lang="en-US" dirty="0"/>
                <a:t>Reproducible data manipulation:</a:t>
              </a:r>
            </a:p>
            <a:p>
              <a:pPr marL="457200" lvl="1" indent="0">
                <a:buNone/>
              </a:pPr>
              <a:r>
                <a:rPr lang="en-US" dirty="0"/>
                <a:t>use R from the very beginning of your work with data</a:t>
              </a:r>
            </a:p>
            <a:p>
              <a:pPr marL="457200" lvl="1" indent="0">
                <a:buNone/>
              </a:pPr>
              <a:r>
                <a:rPr lang="en-US" dirty="0"/>
                <a:t>(not just for the stats and plots)!</a:t>
              </a:r>
            </a:p>
          </p:txBody>
        </p:sp>
      </p:grpSp>
    </p:spTree>
    <p:extLst>
      <p:ext uri="{BB962C8B-B14F-4D97-AF65-F5344CB8AC3E}">
        <p14:creationId xmlns:p14="http://schemas.microsoft.com/office/powerpoint/2010/main" val="403162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B9AD10-6162-4DBF-8C2D-33DE5DF77BA2}"/>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elcome to the Tidyverse • tidyverse">
            <a:extLst>
              <a:ext uri="{FF2B5EF4-FFF2-40B4-BE49-F238E27FC236}">
                <a16:creationId xmlns:a16="http://schemas.microsoft.com/office/drawing/2014/main" id="{62DA1AFD-E67A-481D-88BE-73A534373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2211" y="243874"/>
            <a:ext cx="1358262" cy="1568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9187D4-83A4-4A94-BE76-C8E2E164C380}"/>
              </a:ext>
            </a:extLst>
          </p:cNvPr>
          <p:cNvSpPr>
            <a:spLocks noGrp="1"/>
          </p:cNvSpPr>
          <p:nvPr>
            <p:ph type="title"/>
          </p:nvPr>
        </p:nvSpPr>
        <p:spPr/>
        <p:txBody>
          <a:bodyPr/>
          <a:lstStyle/>
          <a:p>
            <a:r>
              <a:rPr lang="en-US" dirty="0">
                <a:solidFill>
                  <a:schemeClr val="bg1"/>
                </a:solidFill>
              </a:rPr>
              <a:t>Tidyverse</a:t>
            </a:r>
          </a:p>
        </p:txBody>
      </p:sp>
      <p:sp>
        <p:nvSpPr>
          <p:cNvPr id="3" name="Content Placeholder 2">
            <a:extLst>
              <a:ext uri="{FF2B5EF4-FFF2-40B4-BE49-F238E27FC236}">
                <a16:creationId xmlns:a16="http://schemas.microsoft.com/office/drawing/2014/main" id="{19D632EE-9681-467B-8645-F1533422F0E7}"/>
              </a:ext>
            </a:extLst>
          </p:cNvPr>
          <p:cNvSpPr>
            <a:spLocks noGrp="1"/>
          </p:cNvSpPr>
          <p:nvPr>
            <p:ph idx="1"/>
          </p:nvPr>
        </p:nvSpPr>
        <p:spPr>
          <a:xfrm>
            <a:off x="994611" y="4406000"/>
            <a:ext cx="8017042" cy="1951288"/>
          </a:xfrm>
        </p:spPr>
        <p:txBody>
          <a:bodyPr>
            <a:normAutofit/>
          </a:bodyPr>
          <a:lstStyle/>
          <a:p>
            <a:pPr marL="0" indent="0">
              <a:buNone/>
            </a:pPr>
            <a:r>
              <a:rPr lang="en-US" sz="2000" dirty="0"/>
              <a:t>Noteworthy aspects:</a:t>
            </a:r>
          </a:p>
          <a:p>
            <a:pPr marL="514350" indent="-514350">
              <a:buFont typeface="+mj-lt"/>
              <a:buAutoNum type="arabicPeriod"/>
            </a:pPr>
            <a:r>
              <a:rPr lang="en-US" sz="2000" dirty="0"/>
              <a:t>Concept of “</a:t>
            </a:r>
            <a:r>
              <a:rPr lang="en-US" sz="2000" b="1" dirty="0"/>
              <a:t>Tidy data</a:t>
            </a:r>
            <a:r>
              <a:rPr lang="en-US" sz="2000" dirty="0"/>
              <a:t>”</a:t>
            </a:r>
          </a:p>
          <a:p>
            <a:pPr marL="514350" indent="-514350">
              <a:buFont typeface="+mj-lt"/>
              <a:buAutoNum type="arabicPeriod"/>
            </a:pPr>
            <a:r>
              <a:rPr lang="en-US" sz="2000" dirty="0"/>
              <a:t>The </a:t>
            </a:r>
            <a:r>
              <a:rPr lang="en-US" sz="2000" b="1" dirty="0"/>
              <a:t>pipe</a:t>
            </a:r>
            <a:r>
              <a:rPr lang="en-US" sz="2000" dirty="0"/>
              <a:t> (%&gt;%) (move away from nested functions)</a:t>
            </a:r>
          </a:p>
        </p:txBody>
      </p:sp>
      <p:pic>
        <p:nvPicPr>
          <p:cNvPr id="14" name="Picture 13">
            <a:extLst>
              <a:ext uri="{FF2B5EF4-FFF2-40B4-BE49-F238E27FC236}">
                <a16:creationId xmlns:a16="http://schemas.microsoft.com/office/drawing/2014/main" id="{B15829D5-E85E-4DF3-A2D3-4AD2B07626B1}"/>
              </a:ext>
            </a:extLst>
          </p:cNvPr>
          <p:cNvPicPr>
            <a:picLocks noChangeAspect="1"/>
          </p:cNvPicPr>
          <p:nvPr/>
        </p:nvPicPr>
        <p:blipFill rotWithShape="1">
          <a:blip r:embed="rId4">
            <a:clrChange>
              <a:clrFrom>
                <a:srgbClr val="FFFFFF"/>
              </a:clrFrom>
              <a:clrTo>
                <a:srgbClr val="FFFFFF">
                  <a:alpha val="0"/>
                </a:srgbClr>
              </a:clrTo>
            </a:clrChange>
          </a:blip>
          <a:srcRect l="6844" t="8061" r="16160" b="4694"/>
          <a:stretch/>
        </p:blipFill>
        <p:spPr>
          <a:xfrm>
            <a:off x="7908124" y="1906578"/>
            <a:ext cx="3445676" cy="3637103"/>
          </a:xfrm>
          <a:custGeom>
            <a:avLst/>
            <a:gdLst>
              <a:gd name="connsiteX0" fmla="*/ 0 w 3445676"/>
              <a:gd name="connsiteY0" fmla="*/ 0 h 3637103"/>
              <a:gd name="connsiteX1" fmla="*/ 1026137 w 3445676"/>
              <a:gd name="connsiteY1" fmla="*/ 0 h 3637103"/>
              <a:gd name="connsiteX2" fmla="*/ 1041143 w 3445676"/>
              <a:gd name="connsiteY2" fmla="*/ 11113 h 3637103"/>
              <a:gd name="connsiteX3" fmla="*/ 1056833 w 3445676"/>
              <a:gd name="connsiteY3" fmla="*/ 18958 h 3637103"/>
              <a:gd name="connsiteX4" fmla="*/ 1045376 w 3445676"/>
              <a:gd name="connsiteY4" fmla="*/ 23813 h 3637103"/>
              <a:gd name="connsiteX5" fmla="*/ 1337476 w 3445676"/>
              <a:gd name="connsiteY5" fmla="*/ 191030 h 3637103"/>
              <a:gd name="connsiteX6" fmla="*/ 1338134 w 3445676"/>
              <a:gd name="connsiteY6" fmla="*/ 187084 h 3637103"/>
              <a:gd name="connsiteX7" fmla="*/ 1481409 w 3445676"/>
              <a:gd name="connsiteY7" fmla="*/ 282046 h 3637103"/>
              <a:gd name="connsiteX8" fmla="*/ 1477176 w 3445676"/>
              <a:gd name="connsiteY8" fmla="*/ 832380 h 3637103"/>
              <a:gd name="connsiteX9" fmla="*/ 1964009 w 3445676"/>
              <a:gd name="connsiteY9" fmla="*/ 1107546 h 3637103"/>
              <a:gd name="connsiteX10" fmla="*/ 2560909 w 3445676"/>
              <a:gd name="connsiteY10" fmla="*/ 756180 h 3637103"/>
              <a:gd name="connsiteX11" fmla="*/ 2611709 w 3445676"/>
              <a:gd name="connsiteY11" fmla="*/ 100013 h 3637103"/>
              <a:gd name="connsiteX12" fmla="*/ 2364220 w 3445676"/>
              <a:gd name="connsiteY12" fmla="*/ 0 h 3637103"/>
              <a:gd name="connsiteX13" fmla="*/ 3445676 w 3445676"/>
              <a:gd name="connsiteY13" fmla="*/ 0 h 3637103"/>
              <a:gd name="connsiteX14" fmla="*/ 3445676 w 3445676"/>
              <a:gd name="connsiteY14" fmla="*/ 2480028 h 3637103"/>
              <a:gd name="connsiteX15" fmla="*/ 3442501 w 3445676"/>
              <a:gd name="connsiteY15" fmla="*/ 2478088 h 3637103"/>
              <a:gd name="connsiteX16" fmla="*/ 2934501 w 3445676"/>
              <a:gd name="connsiteY16" fmla="*/ 2779713 h 3637103"/>
              <a:gd name="connsiteX17" fmla="*/ 2931326 w 3445676"/>
              <a:gd name="connsiteY17" fmla="*/ 3335338 h 3637103"/>
              <a:gd name="connsiteX18" fmla="*/ 2406381 w 3445676"/>
              <a:gd name="connsiteY18" fmla="*/ 3637103 h 3637103"/>
              <a:gd name="connsiteX19" fmla="*/ 0 w 3445676"/>
              <a:gd name="connsiteY19" fmla="*/ 3637103 h 36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5676" h="3637103">
                <a:moveTo>
                  <a:pt x="0" y="0"/>
                </a:moveTo>
                <a:lnTo>
                  <a:pt x="1026137" y="0"/>
                </a:lnTo>
                <a:lnTo>
                  <a:pt x="1041143" y="11113"/>
                </a:lnTo>
                <a:lnTo>
                  <a:pt x="1056833" y="18958"/>
                </a:lnTo>
                <a:lnTo>
                  <a:pt x="1045376" y="23813"/>
                </a:lnTo>
                <a:lnTo>
                  <a:pt x="1337476" y="191030"/>
                </a:lnTo>
                <a:lnTo>
                  <a:pt x="1338134" y="187084"/>
                </a:lnTo>
                <a:lnTo>
                  <a:pt x="1481409" y="282046"/>
                </a:lnTo>
                <a:lnTo>
                  <a:pt x="1477176" y="832380"/>
                </a:lnTo>
                <a:lnTo>
                  <a:pt x="1964009" y="1107546"/>
                </a:lnTo>
                <a:lnTo>
                  <a:pt x="2560909" y="756180"/>
                </a:lnTo>
                <a:lnTo>
                  <a:pt x="2611709" y="100013"/>
                </a:lnTo>
                <a:lnTo>
                  <a:pt x="2364220" y="0"/>
                </a:lnTo>
                <a:lnTo>
                  <a:pt x="3445676" y="0"/>
                </a:lnTo>
                <a:lnTo>
                  <a:pt x="3445676" y="2480028"/>
                </a:lnTo>
                <a:lnTo>
                  <a:pt x="3442501" y="2478088"/>
                </a:lnTo>
                <a:lnTo>
                  <a:pt x="2934501" y="2779713"/>
                </a:lnTo>
                <a:cubicBezTo>
                  <a:pt x="2933443" y="2964921"/>
                  <a:pt x="2932384" y="3150130"/>
                  <a:pt x="2931326" y="3335338"/>
                </a:cubicBezTo>
                <a:lnTo>
                  <a:pt x="2406381" y="3637103"/>
                </a:lnTo>
                <a:lnTo>
                  <a:pt x="0" y="3637103"/>
                </a:lnTo>
                <a:close/>
              </a:path>
            </a:pathLst>
          </a:custGeom>
        </p:spPr>
      </p:pic>
      <p:sp>
        <p:nvSpPr>
          <p:cNvPr id="7" name="TextBox 6">
            <a:extLst>
              <a:ext uri="{FF2B5EF4-FFF2-40B4-BE49-F238E27FC236}">
                <a16:creationId xmlns:a16="http://schemas.microsoft.com/office/drawing/2014/main" id="{AB702F3F-2283-47A4-AD5C-AF8D756D5C12}"/>
              </a:ext>
            </a:extLst>
          </p:cNvPr>
          <p:cNvSpPr txBox="1"/>
          <p:nvPr/>
        </p:nvSpPr>
        <p:spPr>
          <a:xfrm>
            <a:off x="9159040" y="6392430"/>
            <a:ext cx="3161298" cy="369332"/>
          </a:xfrm>
          <a:prstGeom prst="rect">
            <a:avLst/>
          </a:prstGeom>
          <a:noFill/>
        </p:spPr>
        <p:txBody>
          <a:bodyPr wrap="square">
            <a:spAutoFit/>
          </a:bodyPr>
          <a:lstStyle/>
          <a:p>
            <a:r>
              <a:rPr lang="en-US" dirty="0">
                <a:hlinkClick r:id="rId5"/>
              </a:rPr>
              <a:t>https://www.tidyverse.org/ </a:t>
            </a:r>
            <a:endParaRPr lang="en-US" dirty="0"/>
          </a:p>
        </p:txBody>
      </p:sp>
      <p:sp>
        <p:nvSpPr>
          <p:cNvPr id="9" name="TextBox 8">
            <a:extLst>
              <a:ext uri="{FF2B5EF4-FFF2-40B4-BE49-F238E27FC236}">
                <a16:creationId xmlns:a16="http://schemas.microsoft.com/office/drawing/2014/main" id="{4C37AA90-AD15-4CCA-BA25-F6AC42B3263D}"/>
              </a:ext>
            </a:extLst>
          </p:cNvPr>
          <p:cNvSpPr txBox="1"/>
          <p:nvPr/>
        </p:nvSpPr>
        <p:spPr>
          <a:xfrm>
            <a:off x="994611" y="2452000"/>
            <a:ext cx="6160168" cy="1846659"/>
          </a:xfrm>
          <a:prstGeom prst="rect">
            <a:avLst/>
          </a:prstGeom>
          <a:noFill/>
        </p:spPr>
        <p:txBody>
          <a:bodyPr wrap="square">
            <a:spAutoFit/>
          </a:bodyPr>
          <a:lstStyle/>
          <a:p>
            <a:pPr marL="0" indent="0">
              <a:buNone/>
            </a:pPr>
            <a:r>
              <a:rPr lang="en-US" sz="2000" dirty="0"/>
              <a:t>A </a:t>
            </a:r>
            <a:r>
              <a:rPr lang="en-US" sz="2000" b="1" dirty="0"/>
              <a:t>collection of R packages </a:t>
            </a:r>
            <a:r>
              <a:rPr lang="en-US" sz="2000" dirty="0"/>
              <a:t>designed </a:t>
            </a:r>
            <a:r>
              <a:rPr lang="en-US" sz="2000" b="1" dirty="0"/>
              <a:t>for data science</a:t>
            </a:r>
            <a:r>
              <a:rPr lang="en-US" sz="2000" dirty="0"/>
              <a:t>, that share an underlying design philosophy, grammar, and data structures.</a:t>
            </a:r>
          </a:p>
          <a:p>
            <a:endParaRPr lang="en-US" dirty="0"/>
          </a:p>
          <a:p>
            <a:r>
              <a:rPr lang="en-US" sz="1800" dirty="0"/>
              <a:t>“A gateway drug  … “</a:t>
            </a:r>
          </a:p>
          <a:p>
            <a:pPr marL="0" indent="0">
              <a:buNone/>
            </a:pPr>
            <a:endParaRPr lang="en-US" sz="1800" dirty="0"/>
          </a:p>
        </p:txBody>
      </p:sp>
      <p:pic>
        <p:nvPicPr>
          <p:cNvPr id="1028" name="Picture 4" descr="Exposition pipe — %$% • magrittr">
            <a:extLst>
              <a:ext uri="{FF2B5EF4-FFF2-40B4-BE49-F238E27FC236}">
                <a16:creationId xmlns:a16="http://schemas.microsoft.com/office/drawing/2014/main" id="{6DE0DB9F-00EA-4567-98A0-7B00DCCE9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0881" y="4852004"/>
            <a:ext cx="914486" cy="105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7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single 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spTree>
    <p:extLst>
      <p:ext uri="{BB962C8B-B14F-4D97-AF65-F5344CB8AC3E}">
        <p14:creationId xmlns:p14="http://schemas.microsoft.com/office/powerpoint/2010/main" val="263514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single 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23" name="Picture 22" descr="Separating `table3` makes it tidy">
            <a:extLst>
              <a:ext uri="{FF2B5EF4-FFF2-40B4-BE49-F238E27FC236}">
                <a16:creationId xmlns:a16="http://schemas.microsoft.com/office/drawing/2014/main" id="{F04F2987-FC72-44AB-82CD-8398EA0D2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31" t="29983" r="57862" b="13234"/>
          <a:stretch/>
        </p:blipFill>
        <p:spPr bwMode="auto">
          <a:xfrm>
            <a:off x="3492500" y="4546600"/>
            <a:ext cx="2311400" cy="1648692"/>
          </a:xfrm>
          <a:custGeom>
            <a:avLst/>
            <a:gdLst>
              <a:gd name="connsiteX0" fmla="*/ 0 w 2311400"/>
              <a:gd name="connsiteY0" fmla="*/ 0 h 1648692"/>
              <a:gd name="connsiteX1" fmla="*/ 2311400 w 2311400"/>
              <a:gd name="connsiteY1" fmla="*/ 0 h 1648692"/>
              <a:gd name="connsiteX2" fmla="*/ 2311400 w 2311400"/>
              <a:gd name="connsiteY2" fmla="*/ 1648692 h 1648692"/>
              <a:gd name="connsiteX3" fmla="*/ 0 w 2311400"/>
              <a:gd name="connsiteY3" fmla="*/ 1648692 h 1648692"/>
            </a:gdLst>
            <a:ahLst/>
            <a:cxnLst>
              <a:cxn ang="0">
                <a:pos x="connsiteX0" y="connsiteY0"/>
              </a:cxn>
              <a:cxn ang="0">
                <a:pos x="connsiteX1" y="connsiteY1"/>
              </a:cxn>
              <a:cxn ang="0">
                <a:pos x="connsiteX2" y="connsiteY2"/>
              </a:cxn>
              <a:cxn ang="0">
                <a:pos x="connsiteX3" y="connsiteY3"/>
              </a:cxn>
            </a:cxnLst>
            <a:rect l="l" t="t" r="r" b="b"/>
            <a:pathLst>
              <a:path w="2311400" h="1648692">
                <a:moveTo>
                  <a:pt x="0" y="0"/>
                </a:moveTo>
                <a:lnTo>
                  <a:pt x="2311400" y="0"/>
                </a:lnTo>
                <a:lnTo>
                  <a:pt x="2311400" y="1648692"/>
                </a:lnTo>
                <a:lnTo>
                  <a:pt x="0" y="1648692"/>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spTree>
    <p:extLst>
      <p:ext uri="{BB962C8B-B14F-4D97-AF65-F5344CB8AC3E}">
        <p14:creationId xmlns:p14="http://schemas.microsoft.com/office/powerpoint/2010/main" val="23133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1026" name="Picture 2" descr="Separating `table3` makes it tidy">
            <a:extLst>
              <a:ext uri="{FF2B5EF4-FFF2-40B4-BE49-F238E27FC236}">
                <a16:creationId xmlns:a16="http://schemas.microsoft.com/office/drawing/2014/main" id="{0FF0D2B8-FB0D-4644-A98C-57045DDEFC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797"/>
          <a:stretch/>
        </p:blipFill>
        <p:spPr bwMode="auto">
          <a:xfrm>
            <a:off x="3234489" y="3676023"/>
            <a:ext cx="6097666" cy="25319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pic>
        <p:nvPicPr>
          <p:cNvPr id="6" name="Graphic 5" descr="Checkmark with solid fill">
            <a:extLst>
              <a:ext uri="{FF2B5EF4-FFF2-40B4-BE49-F238E27FC236}">
                <a16:creationId xmlns:a16="http://schemas.microsoft.com/office/drawing/2014/main" id="{86EF8D31-3366-4827-8D78-853521F0F6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08641" y="4557382"/>
            <a:ext cx="459636" cy="459636"/>
          </a:xfrm>
          <a:prstGeom prst="rect">
            <a:avLst/>
          </a:prstGeom>
        </p:spPr>
      </p:pic>
      <p:pic>
        <p:nvPicPr>
          <p:cNvPr id="9" name="Graphic 8" descr="Close with solid fill">
            <a:extLst>
              <a:ext uri="{FF2B5EF4-FFF2-40B4-BE49-F238E27FC236}">
                <a16:creationId xmlns:a16="http://schemas.microsoft.com/office/drawing/2014/main" id="{C78F5898-D594-4E74-B98F-BE3707082A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2886" y="4557382"/>
            <a:ext cx="459636" cy="459636"/>
          </a:xfrm>
          <a:prstGeom prst="rect">
            <a:avLst/>
          </a:prstGeom>
        </p:spPr>
      </p:pic>
    </p:spTree>
    <p:extLst>
      <p:ext uri="{BB962C8B-B14F-4D97-AF65-F5344CB8AC3E}">
        <p14:creationId xmlns:p14="http://schemas.microsoft.com/office/powerpoint/2010/main" val="1611926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6"/>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Tree>
    <p:extLst>
      <p:ext uri="{BB962C8B-B14F-4D97-AF65-F5344CB8AC3E}">
        <p14:creationId xmlns:p14="http://schemas.microsoft.com/office/powerpoint/2010/main" val="108795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6"/>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1" name="TextBox 20">
            <a:extLst>
              <a:ext uri="{FF2B5EF4-FFF2-40B4-BE49-F238E27FC236}">
                <a16:creationId xmlns:a16="http://schemas.microsoft.com/office/drawing/2014/main" id="{D9D67638-A096-430D-B6E4-3123B98139FB}"/>
              </a:ext>
            </a:extLst>
          </p:cNvPr>
          <p:cNvSpPr txBox="1"/>
          <p:nvPr/>
        </p:nvSpPr>
        <p:spPr>
          <a:xfrm>
            <a:off x="1360069" y="4804972"/>
            <a:ext cx="1092875" cy="400110"/>
          </a:xfrm>
          <a:prstGeom prst="rect">
            <a:avLst/>
          </a:prstGeom>
          <a:noFill/>
        </p:spPr>
        <p:txBody>
          <a:bodyPr wrap="square">
            <a:spAutoFit/>
          </a:bodyPr>
          <a:lstStyle/>
          <a:p>
            <a:r>
              <a:rPr lang="en-US" sz="2000" dirty="0">
                <a:solidFill>
                  <a:srgbClr val="C00000"/>
                </a:solidFill>
              </a:rPr>
              <a:t>“wide”</a:t>
            </a:r>
          </a:p>
        </p:txBody>
      </p:sp>
      <p:sp>
        <p:nvSpPr>
          <p:cNvPr id="22" name="TextBox 21">
            <a:extLst>
              <a:ext uri="{FF2B5EF4-FFF2-40B4-BE49-F238E27FC236}">
                <a16:creationId xmlns:a16="http://schemas.microsoft.com/office/drawing/2014/main" id="{2E565296-14FD-4BE9-8D08-1232DCBB6127}"/>
              </a:ext>
            </a:extLst>
          </p:cNvPr>
          <p:cNvSpPr txBox="1"/>
          <p:nvPr/>
        </p:nvSpPr>
        <p:spPr>
          <a:xfrm>
            <a:off x="8599157" y="5414857"/>
            <a:ext cx="1092875" cy="400110"/>
          </a:xfrm>
          <a:prstGeom prst="rect">
            <a:avLst/>
          </a:prstGeom>
          <a:noFill/>
        </p:spPr>
        <p:txBody>
          <a:bodyPr wrap="square">
            <a:spAutoFit/>
          </a:bodyPr>
          <a:lstStyle/>
          <a:p>
            <a:r>
              <a:rPr lang="en-US" sz="2000" b="1" dirty="0">
                <a:solidFill>
                  <a:schemeClr val="accent6">
                    <a:lumMod val="75000"/>
                  </a:schemeClr>
                </a:solidFill>
              </a:rPr>
              <a:t>“long”</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25" name="TextBox 24">
            <a:extLst>
              <a:ext uri="{FF2B5EF4-FFF2-40B4-BE49-F238E27FC236}">
                <a16:creationId xmlns:a16="http://schemas.microsoft.com/office/drawing/2014/main" id="{656EA3F3-E9E1-4EEB-81D6-B266C6141900}"/>
              </a:ext>
            </a:extLst>
          </p:cNvPr>
          <p:cNvSpPr txBox="1"/>
          <p:nvPr/>
        </p:nvSpPr>
        <p:spPr>
          <a:xfrm>
            <a:off x="4448174" y="5564462"/>
            <a:ext cx="1092875" cy="400110"/>
          </a:xfrm>
          <a:prstGeom prst="rect">
            <a:avLst/>
          </a:prstGeom>
          <a:noFill/>
        </p:spPr>
        <p:txBody>
          <a:bodyPr wrap="square">
            <a:spAutoFit/>
          </a:bodyPr>
          <a:lstStyle/>
          <a:p>
            <a:r>
              <a:rPr lang="en-US" sz="2000" dirty="0">
                <a:solidFill>
                  <a:srgbClr val="C00000"/>
                </a:solidFill>
              </a:rPr>
              <a:t>“wide”</a:t>
            </a:r>
          </a:p>
        </p:txBody>
      </p:sp>
    </p:spTree>
    <p:extLst>
      <p:ext uri="{BB962C8B-B14F-4D97-AF65-F5344CB8AC3E}">
        <p14:creationId xmlns:p14="http://schemas.microsoft.com/office/powerpoint/2010/main" val="78222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2" name="TextBox 21">
            <a:extLst>
              <a:ext uri="{FF2B5EF4-FFF2-40B4-BE49-F238E27FC236}">
                <a16:creationId xmlns:a16="http://schemas.microsoft.com/office/drawing/2014/main" id="{2E565296-14FD-4BE9-8D08-1232DCBB6127}"/>
              </a:ext>
            </a:extLst>
          </p:cNvPr>
          <p:cNvSpPr txBox="1"/>
          <p:nvPr/>
        </p:nvSpPr>
        <p:spPr>
          <a:xfrm>
            <a:off x="8738857" y="5286094"/>
            <a:ext cx="1092875" cy="400110"/>
          </a:xfrm>
          <a:prstGeom prst="rect">
            <a:avLst/>
          </a:prstGeom>
          <a:noFill/>
        </p:spPr>
        <p:txBody>
          <a:bodyPr wrap="square">
            <a:spAutoFit/>
          </a:bodyPr>
          <a:lstStyle/>
          <a:p>
            <a:r>
              <a:rPr lang="en-US" sz="2000" b="1" dirty="0">
                <a:solidFill>
                  <a:schemeClr val="accent6">
                    <a:lumMod val="75000"/>
                  </a:schemeClr>
                </a:solidFill>
              </a:rPr>
              <a:t>Tidy</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7" name="TextBox 6">
            <a:extLst>
              <a:ext uri="{FF2B5EF4-FFF2-40B4-BE49-F238E27FC236}">
                <a16:creationId xmlns:a16="http://schemas.microsoft.com/office/drawing/2014/main" id="{EE7A88ED-65D5-113F-97A6-6025DFBF01A7}"/>
              </a:ext>
            </a:extLst>
          </p:cNvPr>
          <p:cNvSpPr txBox="1"/>
          <p:nvPr/>
        </p:nvSpPr>
        <p:spPr>
          <a:xfrm>
            <a:off x="4547227" y="5575529"/>
            <a:ext cx="1192543" cy="400110"/>
          </a:xfrm>
          <a:prstGeom prst="rect">
            <a:avLst/>
          </a:prstGeom>
          <a:noFill/>
        </p:spPr>
        <p:txBody>
          <a:bodyPr wrap="square">
            <a:spAutoFit/>
          </a:bodyPr>
          <a:lstStyle/>
          <a:p>
            <a:r>
              <a:rPr lang="en-US" sz="2000" b="1" dirty="0">
                <a:solidFill>
                  <a:srgbClr val="C00000"/>
                </a:solidFill>
              </a:rPr>
              <a:t>Not tidy</a:t>
            </a:r>
          </a:p>
        </p:txBody>
      </p:sp>
      <p:sp>
        <p:nvSpPr>
          <p:cNvPr id="9" name="TextBox 8">
            <a:extLst>
              <a:ext uri="{FF2B5EF4-FFF2-40B4-BE49-F238E27FC236}">
                <a16:creationId xmlns:a16="http://schemas.microsoft.com/office/drawing/2014/main" id="{26973B2F-7905-72FD-2AA3-CFB4482580CD}"/>
              </a:ext>
            </a:extLst>
          </p:cNvPr>
          <p:cNvSpPr txBox="1"/>
          <p:nvPr/>
        </p:nvSpPr>
        <p:spPr>
          <a:xfrm>
            <a:off x="1315439" y="4558511"/>
            <a:ext cx="1516661" cy="400110"/>
          </a:xfrm>
          <a:prstGeom prst="rect">
            <a:avLst/>
          </a:prstGeom>
          <a:noFill/>
        </p:spPr>
        <p:txBody>
          <a:bodyPr wrap="square">
            <a:spAutoFit/>
          </a:bodyPr>
          <a:lstStyle/>
          <a:p>
            <a:r>
              <a:rPr lang="en-US" sz="2000" dirty="0">
                <a:solidFill>
                  <a:srgbClr val="C00000"/>
                </a:solidFill>
              </a:rPr>
              <a:t>Row names</a:t>
            </a:r>
          </a:p>
        </p:txBody>
      </p:sp>
      <p:sp>
        <p:nvSpPr>
          <p:cNvPr id="11" name="TextBox 10">
            <a:extLst>
              <a:ext uri="{FF2B5EF4-FFF2-40B4-BE49-F238E27FC236}">
                <a16:creationId xmlns:a16="http://schemas.microsoft.com/office/drawing/2014/main" id="{5DD353C6-D272-D60C-BED8-F6672B213BF2}"/>
              </a:ext>
            </a:extLst>
          </p:cNvPr>
          <p:cNvSpPr txBox="1"/>
          <p:nvPr/>
        </p:nvSpPr>
        <p:spPr>
          <a:xfrm>
            <a:off x="3419652" y="3927079"/>
            <a:ext cx="1872891" cy="400110"/>
          </a:xfrm>
          <a:prstGeom prst="rect">
            <a:avLst/>
          </a:prstGeom>
          <a:noFill/>
        </p:spPr>
        <p:txBody>
          <a:bodyPr wrap="square">
            <a:spAutoFit/>
          </a:bodyPr>
          <a:lstStyle/>
          <a:p>
            <a:r>
              <a:rPr lang="en-US" sz="2000" dirty="0">
                <a:solidFill>
                  <a:srgbClr val="C00000"/>
                </a:solidFill>
              </a:rPr>
              <a:t>Colum names</a:t>
            </a:r>
          </a:p>
        </p:txBody>
      </p:sp>
      <p:pic>
        <p:nvPicPr>
          <p:cNvPr id="14" name="Graphic 13" descr="Arrow Down with solid fill">
            <a:extLst>
              <a:ext uri="{FF2B5EF4-FFF2-40B4-BE49-F238E27FC236}">
                <a16:creationId xmlns:a16="http://schemas.microsoft.com/office/drawing/2014/main" id="{9309B3B4-022A-4E11-3A13-CCE80AF28C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812569">
            <a:off x="2755014" y="4896109"/>
            <a:ext cx="487529" cy="487529"/>
          </a:xfrm>
          <a:prstGeom prst="rect">
            <a:avLst/>
          </a:prstGeom>
        </p:spPr>
      </p:pic>
      <p:pic>
        <p:nvPicPr>
          <p:cNvPr id="16" name="Graphic 15" descr="Arrow Down with solid fill">
            <a:extLst>
              <a:ext uri="{FF2B5EF4-FFF2-40B4-BE49-F238E27FC236}">
                <a16:creationId xmlns:a16="http://schemas.microsoft.com/office/drawing/2014/main" id="{D8957BD5-2B1D-D393-7400-D41E55D7C6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095664">
            <a:off x="3944044" y="4342196"/>
            <a:ext cx="487529" cy="487529"/>
          </a:xfrm>
          <a:prstGeom prst="rect">
            <a:avLst/>
          </a:prstGeom>
        </p:spPr>
      </p:pic>
      <p:sp>
        <p:nvSpPr>
          <p:cNvPr id="19" name="TextBox 18">
            <a:extLst>
              <a:ext uri="{FF2B5EF4-FFF2-40B4-BE49-F238E27FC236}">
                <a16:creationId xmlns:a16="http://schemas.microsoft.com/office/drawing/2014/main" id="{982773DA-D8D4-B574-E7F0-FBF234F57C70}"/>
              </a:ext>
            </a:extLst>
          </p:cNvPr>
          <p:cNvSpPr txBox="1"/>
          <p:nvPr/>
        </p:nvSpPr>
        <p:spPr>
          <a:xfrm>
            <a:off x="5267539" y="3314248"/>
            <a:ext cx="2355617" cy="400110"/>
          </a:xfrm>
          <a:prstGeom prst="rect">
            <a:avLst/>
          </a:prstGeom>
          <a:noFill/>
        </p:spPr>
        <p:txBody>
          <a:bodyPr wrap="square">
            <a:spAutoFit/>
          </a:bodyPr>
          <a:lstStyle/>
          <a:p>
            <a:r>
              <a:rPr lang="en-US" sz="2000" dirty="0">
                <a:solidFill>
                  <a:srgbClr val="548235"/>
                </a:solidFill>
              </a:rPr>
              <a:t>Only column names</a:t>
            </a:r>
          </a:p>
        </p:txBody>
      </p:sp>
      <p:pic>
        <p:nvPicPr>
          <p:cNvPr id="20" name="Graphic 19" descr="Arrow Down with solid fill">
            <a:extLst>
              <a:ext uri="{FF2B5EF4-FFF2-40B4-BE49-F238E27FC236}">
                <a16:creationId xmlns:a16="http://schemas.microsoft.com/office/drawing/2014/main" id="{9DC1EB3B-F6C3-CAE4-48CE-3C50F95F78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230861">
            <a:off x="7502864" y="3410464"/>
            <a:ext cx="487529" cy="487529"/>
          </a:xfrm>
          <a:prstGeom prst="rect">
            <a:avLst/>
          </a:prstGeom>
        </p:spPr>
      </p:pic>
    </p:spTree>
    <p:extLst>
      <p:ext uri="{BB962C8B-B14F-4D97-AF65-F5344CB8AC3E}">
        <p14:creationId xmlns:p14="http://schemas.microsoft.com/office/powerpoint/2010/main" val="908132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2" name="TextBox 21">
            <a:extLst>
              <a:ext uri="{FF2B5EF4-FFF2-40B4-BE49-F238E27FC236}">
                <a16:creationId xmlns:a16="http://schemas.microsoft.com/office/drawing/2014/main" id="{2E565296-14FD-4BE9-8D08-1232DCBB6127}"/>
              </a:ext>
            </a:extLst>
          </p:cNvPr>
          <p:cNvSpPr txBox="1"/>
          <p:nvPr/>
        </p:nvSpPr>
        <p:spPr>
          <a:xfrm>
            <a:off x="8738857" y="5286094"/>
            <a:ext cx="1092875" cy="400110"/>
          </a:xfrm>
          <a:prstGeom prst="rect">
            <a:avLst/>
          </a:prstGeom>
          <a:noFill/>
        </p:spPr>
        <p:txBody>
          <a:bodyPr wrap="square">
            <a:spAutoFit/>
          </a:bodyPr>
          <a:lstStyle/>
          <a:p>
            <a:r>
              <a:rPr lang="en-US" sz="2000" b="1" dirty="0">
                <a:solidFill>
                  <a:schemeClr val="accent6">
                    <a:lumMod val="75000"/>
                  </a:schemeClr>
                </a:solidFill>
              </a:rPr>
              <a:t>Tidy</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7" name="TextBox 6">
            <a:extLst>
              <a:ext uri="{FF2B5EF4-FFF2-40B4-BE49-F238E27FC236}">
                <a16:creationId xmlns:a16="http://schemas.microsoft.com/office/drawing/2014/main" id="{EE7A88ED-65D5-113F-97A6-6025DFBF01A7}"/>
              </a:ext>
            </a:extLst>
          </p:cNvPr>
          <p:cNvSpPr txBox="1"/>
          <p:nvPr/>
        </p:nvSpPr>
        <p:spPr>
          <a:xfrm>
            <a:off x="4547227" y="5575529"/>
            <a:ext cx="1192543" cy="400110"/>
          </a:xfrm>
          <a:prstGeom prst="rect">
            <a:avLst/>
          </a:prstGeom>
          <a:noFill/>
        </p:spPr>
        <p:txBody>
          <a:bodyPr wrap="square">
            <a:spAutoFit/>
          </a:bodyPr>
          <a:lstStyle/>
          <a:p>
            <a:r>
              <a:rPr lang="en-US" sz="2000" b="1" dirty="0">
                <a:solidFill>
                  <a:srgbClr val="C00000"/>
                </a:solidFill>
              </a:rPr>
              <a:t>Not tidy</a:t>
            </a:r>
          </a:p>
        </p:txBody>
      </p:sp>
      <p:sp>
        <p:nvSpPr>
          <p:cNvPr id="9" name="TextBox 8">
            <a:extLst>
              <a:ext uri="{FF2B5EF4-FFF2-40B4-BE49-F238E27FC236}">
                <a16:creationId xmlns:a16="http://schemas.microsoft.com/office/drawing/2014/main" id="{26973B2F-7905-72FD-2AA3-CFB4482580CD}"/>
              </a:ext>
            </a:extLst>
          </p:cNvPr>
          <p:cNvSpPr txBox="1"/>
          <p:nvPr/>
        </p:nvSpPr>
        <p:spPr>
          <a:xfrm>
            <a:off x="1315439" y="4558511"/>
            <a:ext cx="1516661" cy="400110"/>
          </a:xfrm>
          <a:prstGeom prst="rect">
            <a:avLst/>
          </a:prstGeom>
          <a:noFill/>
        </p:spPr>
        <p:txBody>
          <a:bodyPr wrap="square">
            <a:spAutoFit/>
          </a:bodyPr>
          <a:lstStyle/>
          <a:p>
            <a:r>
              <a:rPr lang="en-US" sz="2000" dirty="0">
                <a:solidFill>
                  <a:srgbClr val="C00000"/>
                </a:solidFill>
              </a:rPr>
              <a:t>Row names</a:t>
            </a:r>
          </a:p>
        </p:txBody>
      </p:sp>
      <p:sp>
        <p:nvSpPr>
          <p:cNvPr id="11" name="TextBox 10">
            <a:extLst>
              <a:ext uri="{FF2B5EF4-FFF2-40B4-BE49-F238E27FC236}">
                <a16:creationId xmlns:a16="http://schemas.microsoft.com/office/drawing/2014/main" id="{5DD353C6-D272-D60C-BED8-F6672B213BF2}"/>
              </a:ext>
            </a:extLst>
          </p:cNvPr>
          <p:cNvSpPr txBox="1"/>
          <p:nvPr/>
        </p:nvSpPr>
        <p:spPr>
          <a:xfrm>
            <a:off x="3419652" y="3927079"/>
            <a:ext cx="1872891" cy="400110"/>
          </a:xfrm>
          <a:prstGeom prst="rect">
            <a:avLst/>
          </a:prstGeom>
          <a:noFill/>
        </p:spPr>
        <p:txBody>
          <a:bodyPr wrap="square">
            <a:spAutoFit/>
          </a:bodyPr>
          <a:lstStyle/>
          <a:p>
            <a:r>
              <a:rPr lang="en-US" sz="2000" dirty="0">
                <a:solidFill>
                  <a:srgbClr val="C00000"/>
                </a:solidFill>
              </a:rPr>
              <a:t>Colum names</a:t>
            </a:r>
          </a:p>
        </p:txBody>
      </p:sp>
      <p:pic>
        <p:nvPicPr>
          <p:cNvPr id="14" name="Graphic 13" descr="Arrow Down with solid fill">
            <a:extLst>
              <a:ext uri="{FF2B5EF4-FFF2-40B4-BE49-F238E27FC236}">
                <a16:creationId xmlns:a16="http://schemas.microsoft.com/office/drawing/2014/main" id="{9309B3B4-022A-4E11-3A13-CCE80AF28C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812569">
            <a:off x="2755014" y="4896109"/>
            <a:ext cx="487529" cy="487529"/>
          </a:xfrm>
          <a:prstGeom prst="rect">
            <a:avLst/>
          </a:prstGeom>
        </p:spPr>
      </p:pic>
      <p:pic>
        <p:nvPicPr>
          <p:cNvPr id="16" name="Graphic 15" descr="Arrow Down with solid fill">
            <a:extLst>
              <a:ext uri="{FF2B5EF4-FFF2-40B4-BE49-F238E27FC236}">
                <a16:creationId xmlns:a16="http://schemas.microsoft.com/office/drawing/2014/main" id="{D8957BD5-2B1D-D393-7400-D41E55D7C6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095664">
            <a:off x="3944044" y="4342196"/>
            <a:ext cx="487529" cy="487529"/>
          </a:xfrm>
          <a:prstGeom prst="rect">
            <a:avLst/>
          </a:prstGeom>
        </p:spPr>
      </p:pic>
      <p:sp>
        <p:nvSpPr>
          <p:cNvPr id="19" name="TextBox 18">
            <a:extLst>
              <a:ext uri="{FF2B5EF4-FFF2-40B4-BE49-F238E27FC236}">
                <a16:creationId xmlns:a16="http://schemas.microsoft.com/office/drawing/2014/main" id="{982773DA-D8D4-B574-E7F0-FBF234F57C70}"/>
              </a:ext>
            </a:extLst>
          </p:cNvPr>
          <p:cNvSpPr txBox="1"/>
          <p:nvPr/>
        </p:nvSpPr>
        <p:spPr>
          <a:xfrm>
            <a:off x="5267539" y="3314248"/>
            <a:ext cx="2355617" cy="400110"/>
          </a:xfrm>
          <a:prstGeom prst="rect">
            <a:avLst/>
          </a:prstGeom>
          <a:noFill/>
        </p:spPr>
        <p:txBody>
          <a:bodyPr wrap="square">
            <a:spAutoFit/>
          </a:bodyPr>
          <a:lstStyle/>
          <a:p>
            <a:r>
              <a:rPr lang="en-US" sz="2000" dirty="0">
                <a:solidFill>
                  <a:srgbClr val="548235"/>
                </a:solidFill>
              </a:rPr>
              <a:t>Only column names</a:t>
            </a:r>
          </a:p>
        </p:txBody>
      </p:sp>
      <p:pic>
        <p:nvPicPr>
          <p:cNvPr id="20" name="Graphic 19" descr="Arrow Down with solid fill">
            <a:extLst>
              <a:ext uri="{FF2B5EF4-FFF2-40B4-BE49-F238E27FC236}">
                <a16:creationId xmlns:a16="http://schemas.microsoft.com/office/drawing/2014/main" id="{9DC1EB3B-F6C3-CAE4-48CE-3C50F95F78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230861">
            <a:off x="7502864" y="3410464"/>
            <a:ext cx="487529" cy="487529"/>
          </a:xfrm>
          <a:prstGeom prst="rect">
            <a:avLst/>
          </a:prstGeom>
        </p:spPr>
      </p:pic>
      <p:sp>
        <p:nvSpPr>
          <p:cNvPr id="3" name="Rectangle 2">
            <a:extLst>
              <a:ext uri="{FF2B5EF4-FFF2-40B4-BE49-F238E27FC236}">
                <a16:creationId xmlns:a16="http://schemas.microsoft.com/office/drawing/2014/main" id="{007DEBDA-3E36-1433-898E-F46BBD716EDA}"/>
              </a:ext>
            </a:extLst>
          </p:cNvPr>
          <p:cNvSpPr/>
          <p:nvPr/>
        </p:nvSpPr>
        <p:spPr>
          <a:xfrm>
            <a:off x="21341" y="1462027"/>
            <a:ext cx="12191999" cy="4986176"/>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EE1B7E8-C5C7-41DF-B909-42448DB89E1A}"/>
              </a:ext>
            </a:extLst>
          </p:cNvPr>
          <p:cNvSpPr/>
          <p:nvPr/>
        </p:nvSpPr>
        <p:spPr>
          <a:xfrm>
            <a:off x="3907159" y="1385498"/>
            <a:ext cx="4537460" cy="4537460"/>
          </a:xfrm>
          <a:prstGeom prst="ellipse">
            <a:avLst/>
          </a:prstGeom>
          <a:solidFill>
            <a:srgbClr val="25D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C381C1-937A-DFA4-9F1A-18614B7047CC}"/>
              </a:ext>
            </a:extLst>
          </p:cNvPr>
          <p:cNvSpPr txBox="1"/>
          <p:nvPr/>
        </p:nvSpPr>
        <p:spPr>
          <a:xfrm>
            <a:off x="3070385" y="2131938"/>
            <a:ext cx="6093912" cy="2862322"/>
          </a:xfrm>
          <a:prstGeom prst="rect">
            <a:avLst/>
          </a:prstGeom>
          <a:noFill/>
        </p:spPr>
        <p:txBody>
          <a:bodyPr wrap="square">
            <a:spAutoFit/>
          </a:bodyPr>
          <a:lstStyle/>
          <a:p>
            <a:pPr marL="0" indent="0" algn="ctr">
              <a:buNone/>
            </a:pPr>
            <a:r>
              <a:rPr lang="en-US" sz="3600" dirty="0"/>
              <a:t>… but </a:t>
            </a:r>
          </a:p>
          <a:p>
            <a:pPr marL="0" indent="0" algn="ctr">
              <a:buNone/>
            </a:pPr>
            <a:r>
              <a:rPr lang="en-US" sz="3600" b="1" dirty="0"/>
              <a:t>don’t worry</a:t>
            </a:r>
          </a:p>
          <a:p>
            <a:pPr marL="0" indent="0" algn="ctr">
              <a:buNone/>
            </a:pPr>
            <a:r>
              <a:rPr lang="en-US" sz="3600" dirty="0"/>
              <a:t> if this is not clear yet: </a:t>
            </a:r>
          </a:p>
          <a:p>
            <a:pPr marL="0" indent="0" algn="ctr">
              <a:buNone/>
            </a:pPr>
            <a:r>
              <a:rPr lang="en-US" sz="3600" dirty="0"/>
              <a:t>you’ll easily </a:t>
            </a:r>
          </a:p>
          <a:p>
            <a:pPr marL="0" indent="0" algn="ctr">
              <a:buNone/>
            </a:pPr>
            <a:r>
              <a:rPr lang="en-US" sz="3600" b="1" dirty="0"/>
              <a:t>learn by doing</a:t>
            </a:r>
            <a:r>
              <a:rPr lang="en-US" sz="3600" dirty="0"/>
              <a:t>!</a:t>
            </a:r>
          </a:p>
        </p:txBody>
      </p:sp>
    </p:spTree>
    <p:extLst>
      <p:ext uri="{BB962C8B-B14F-4D97-AF65-F5344CB8AC3E}">
        <p14:creationId xmlns:p14="http://schemas.microsoft.com/office/powerpoint/2010/main" val="2704469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D60DB0B-818E-43AF-87DD-C828649263D3}"/>
              </a:ext>
            </a:extLst>
          </p:cNvPr>
          <p:cNvSpPr/>
          <p:nvPr/>
        </p:nvSpPr>
        <p:spPr>
          <a:xfrm>
            <a:off x="1066800" y="4882620"/>
            <a:ext cx="6007100" cy="41223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6E08F4E-ECDE-4C87-8BBD-80B2E14812F7}"/>
              </a:ext>
            </a:extLst>
          </p:cNvPr>
          <p:cNvSpPr/>
          <p:nvPr/>
        </p:nvSpPr>
        <p:spPr>
          <a:xfrm>
            <a:off x="1041400" y="2676078"/>
            <a:ext cx="4572000" cy="46082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26EA95-4957-4754-BBC7-5CC1079A5ACE}"/>
              </a:ext>
            </a:extLst>
          </p:cNvPr>
          <p:cNvSpPr>
            <a:spLocks noGrp="1"/>
          </p:cNvSpPr>
          <p:nvPr>
            <p:ph type="title"/>
          </p:nvPr>
        </p:nvSpPr>
        <p:spPr/>
        <p:txBody>
          <a:bodyPr/>
          <a:lstStyle/>
          <a:p>
            <a:r>
              <a:rPr lang="en-US" dirty="0"/>
              <a:t>2. Piping functions (vs nested)</a:t>
            </a:r>
          </a:p>
        </p:txBody>
      </p:sp>
      <p:sp>
        <p:nvSpPr>
          <p:cNvPr id="3" name="Content Placeholder 2">
            <a:extLst>
              <a:ext uri="{FF2B5EF4-FFF2-40B4-BE49-F238E27FC236}">
                <a16:creationId xmlns:a16="http://schemas.microsoft.com/office/drawing/2014/main" id="{F235E61D-AE77-41EB-8241-63511333D295}"/>
              </a:ext>
            </a:extLst>
          </p:cNvPr>
          <p:cNvSpPr>
            <a:spLocks noGrp="1"/>
          </p:cNvSpPr>
          <p:nvPr>
            <p:ph idx="1"/>
          </p:nvPr>
        </p:nvSpPr>
        <p:spPr>
          <a:xfrm>
            <a:off x="1155700" y="1825625"/>
            <a:ext cx="9804400" cy="4351338"/>
          </a:xfrm>
        </p:spPr>
        <p:txBody>
          <a:bodyPr>
            <a:normAutofit/>
          </a:bodyPr>
          <a:lstStyle/>
          <a:p>
            <a:pPr marL="0" indent="0">
              <a:buNone/>
            </a:pPr>
            <a:r>
              <a:rPr lang="en-US" sz="2400" dirty="0"/>
              <a:t>Nested functions (base R)</a:t>
            </a:r>
          </a:p>
          <a:p>
            <a:pPr marL="0" indent="0">
              <a:buNone/>
            </a:pPr>
            <a:endParaRPr lang="en-US" sz="2400" dirty="0"/>
          </a:p>
          <a:p>
            <a:pPr marL="0" indent="0">
              <a:buNone/>
            </a:pPr>
            <a:r>
              <a:rPr lang="en-US" sz="2000" dirty="0">
                <a:latin typeface="Lucida Sans Typewriter" panose="020B0509030504030204" pitchFamily="49" charset="0"/>
              </a:rPr>
              <a:t>length(unique(</a:t>
            </a:r>
            <a:r>
              <a:rPr lang="en-US" sz="2000" dirty="0" err="1">
                <a:latin typeface="Lucida Sans Typewriter" panose="020B0509030504030204" pitchFamily="49" charset="0"/>
              </a:rPr>
              <a:t>data$column</a:t>
            </a:r>
            <a:r>
              <a:rPr lang="en-US" sz="2000" dirty="0">
                <a:latin typeface="Lucida Sans Typewriter" panose="020B0509030504030204" pitchFamily="49" charset="0"/>
              </a:rPr>
              <a:t>)))</a:t>
            </a:r>
          </a:p>
          <a:p>
            <a:pPr marL="0" indent="0">
              <a:buNone/>
            </a:pPr>
            <a:endParaRPr lang="en-US" sz="2400" dirty="0"/>
          </a:p>
          <a:p>
            <a:pPr marL="0" indent="0">
              <a:buNone/>
            </a:pPr>
            <a:endParaRPr lang="en-US" sz="2400" dirty="0"/>
          </a:p>
          <a:p>
            <a:pPr marL="0" indent="0">
              <a:buNone/>
            </a:pPr>
            <a:r>
              <a:rPr lang="en-US" sz="2400" dirty="0"/>
              <a:t>Using the pipe makes the code easier to write and to read (Tidyverse)</a:t>
            </a:r>
          </a:p>
          <a:p>
            <a:pPr marL="0" indent="0">
              <a:buNone/>
            </a:pPr>
            <a:endParaRPr lang="en-US" sz="2000" dirty="0">
              <a:latin typeface="Lucida Sans Typewriter" panose="020B0509030504030204" pitchFamily="49" charset="0"/>
            </a:endParaRPr>
          </a:p>
          <a:p>
            <a:pPr marL="0" indent="0">
              <a:buNone/>
            </a:pPr>
            <a:r>
              <a:rPr lang="en-US" sz="2000" dirty="0" err="1">
                <a:latin typeface="Lucida Sans Typewriter" panose="020B0509030504030204" pitchFamily="49" charset="0"/>
              </a:rPr>
              <a:t>data$column</a:t>
            </a:r>
            <a:r>
              <a:rPr lang="en-US" sz="2000" dirty="0">
                <a:latin typeface="Lucida Sans Typewriter" panose="020B0509030504030204" pitchFamily="49" charset="0"/>
              </a:rPr>
              <a:t> %&gt;% unique() %&gt;% length()</a:t>
            </a:r>
          </a:p>
        </p:txBody>
      </p:sp>
      <p:grpSp>
        <p:nvGrpSpPr>
          <p:cNvPr id="13" name="Group 12">
            <a:extLst>
              <a:ext uri="{FF2B5EF4-FFF2-40B4-BE49-F238E27FC236}">
                <a16:creationId xmlns:a16="http://schemas.microsoft.com/office/drawing/2014/main" id="{F031710D-FCD0-4070-9DD3-E97270F8A163}"/>
              </a:ext>
            </a:extLst>
          </p:cNvPr>
          <p:cNvGrpSpPr/>
          <p:nvPr/>
        </p:nvGrpSpPr>
        <p:grpSpPr>
          <a:xfrm>
            <a:off x="1564805" y="2235309"/>
            <a:ext cx="2837934" cy="400110"/>
            <a:chOff x="1247305" y="2235309"/>
            <a:chExt cx="2837934" cy="400110"/>
          </a:xfrm>
        </p:grpSpPr>
        <p:sp>
          <p:nvSpPr>
            <p:cNvPr id="4" name="TextBox 3">
              <a:extLst>
                <a:ext uri="{FF2B5EF4-FFF2-40B4-BE49-F238E27FC236}">
                  <a16:creationId xmlns:a16="http://schemas.microsoft.com/office/drawing/2014/main" id="{F4F07283-623A-4CE5-AF2D-3AB7931BBDC8}"/>
                </a:ext>
              </a:extLst>
            </p:cNvPr>
            <p:cNvSpPr txBox="1"/>
            <p:nvPr/>
          </p:nvSpPr>
          <p:spPr>
            <a:xfrm>
              <a:off x="3814011" y="2235309"/>
              <a:ext cx="271228" cy="400110"/>
            </a:xfrm>
            <a:prstGeom prst="rect">
              <a:avLst/>
            </a:prstGeom>
            <a:noFill/>
          </p:spPr>
          <p:txBody>
            <a:bodyPr wrap="none" rtlCol="0">
              <a:spAutoFit/>
            </a:bodyPr>
            <a:lstStyle/>
            <a:p>
              <a:r>
                <a:rPr lang="en-US" sz="2000" b="1">
                  <a:solidFill>
                    <a:srgbClr val="C00000"/>
                  </a:solidFill>
                </a:rPr>
                <a:t>1</a:t>
              </a:r>
            </a:p>
          </p:txBody>
        </p:sp>
        <p:sp>
          <p:nvSpPr>
            <p:cNvPr id="5" name="TextBox 4">
              <a:extLst>
                <a:ext uri="{FF2B5EF4-FFF2-40B4-BE49-F238E27FC236}">
                  <a16:creationId xmlns:a16="http://schemas.microsoft.com/office/drawing/2014/main" id="{69B985D6-75A0-49ED-AE05-A4D80984734A}"/>
                </a:ext>
              </a:extLst>
            </p:cNvPr>
            <p:cNvSpPr txBox="1"/>
            <p:nvPr/>
          </p:nvSpPr>
          <p:spPr>
            <a:xfrm>
              <a:off x="2346417" y="2235309"/>
              <a:ext cx="308098" cy="400110"/>
            </a:xfrm>
            <a:prstGeom prst="rect">
              <a:avLst/>
            </a:prstGeom>
            <a:noFill/>
          </p:spPr>
          <p:txBody>
            <a:bodyPr wrap="none" rtlCol="0">
              <a:spAutoFit/>
            </a:bodyPr>
            <a:lstStyle/>
            <a:p>
              <a:r>
                <a:rPr lang="en-US" sz="2000" b="1">
                  <a:solidFill>
                    <a:srgbClr val="7030A0"/>
                  </a:solidFill>
                </a:rPr>
                <a:t>2</a:t>
              </a:r>
            </a:p>
          </p:txBody>
        </p:sp>
        <p:sp>
          <p:nvSpPr>
            <p:cNvPr id="6" name="TextBox 5">
              <a:extLst>
                <a:ext uri="{FF2B5EF4-FFF2-40B4-BE49-F238E27FC236}">
                  <a16:creationId xmlns:a16="http://schemas.microsoft.com/office/drawing/2014/main" id="{CF74D1D8-5D8D-48B6-9D9A-5E18615ED34E}"/>
                </a:ext>
              </a:extLst>
            </p:cNvPr>
            <p:cNvSpPr txBox="1"/>
            <p:nvPr/>
          </p:nvSpPr>
          <p:spPr>
            <a:xfrm>
              <a:off x="1247305" y="2235309"/>
              <a:ext cx="296876" cy="369332"/>
            </a:xfrm>
            <a:prstGeom prst="rect">
              <a:avLst/>
            </a:prstGeom>
            <a:noFill/>
          </p:spPr>
          <p:txBody>
            <a:bodyPr wrap="none" rtlCol="0">
              <a:spAutoFit/>
            </a:bodyPr>
            <a:lstStyle/>
            <a:p>
              <a:r>
                <a:rPr lang="en-US" b="1">
                  <a:solidFill>
                    <a:srgbClr val="0070C0"/>
                  </a:solidFill>
                </a:rPr>
                <a:t>3</a:t>
              </a:r>
            </a:p>
          </p:txBody>
        </p:sp>
      </p:grpSp>
      <p:grpSp>
        <p:nvGrpSpPr>
          <p:cNvPr id="12" name="Group 11">
            <a:extLst>
              <a:ext uri="{FF2B5EF4-FFF2-40B4-BE49-F238E27FC236}">
                <a16:creationId xmlns:a16="http://schemas.microsoft.com/office/drawing/2014/main" id="{46E2CB81-C0DE-404B-83F5-53A225E32994}"/>
              </a:ext>
            </a:extLst>
          </p:cNvPr>
          <p:cNvGrpSpPr/>
          <p:nvPr/>
        </p:nvGrpSpPr>
        <p:grpSpPr>
          <a:xfrm>
            <a:off x="1934678" y="4437088"/>
            <a:ext cx="4386708" cy="400110"/>
            <a:chOff x="1617178" y="4437088"/>
            <a:chExt cx="4386708" cy="400110"/>
          </a:xfrm>
        </p:grpSpPr>
        <p:sp>
          <p:nvSpPr>
            <p:cNvPr id="7" name="TextBox 6">
              <a:extLst>
                <a:ext uri="{FF2B5EF4-FFF2-40B4-BE49-F238E27FC236}">
                  <a16:creationId xmlns:a16="http://schemas.microsoft.com/office/drawing/2014/main" id="{6AD3A298-DE7C-428F-8872-E238E5D342DE}"/>
                </a:ext>
              </a:extLst>
            </p:cNvPr>
            <p:cNvSpPr txBox="1"/>
            <p:nvPr/>
          </p:nvSpPr>
          <p:spPr>
            <a:xfrm>
              <a:off x="1617178" y="4437088"/>
              <a:ext cx="271228" cy="400110"/>
            </a:xfrm>
            <a:prstGeom prst="rect">
              <a:avLst/>
            </a:prstGeom>
            <a:noFill/>
          </p:spPr>
          <p:txBody>
            <a:bodyPr wrap="none" rtlCol="0">
              <a:spAutoFit/>
            </a:bodyPr>
            <a:lstStyle/>
            <a:p>
              <a:r>
                <a:rPr lang="en-US" sz="2000" b="1">
                  <a:solidFill>
                    <a:srgbClr val="C00000"/>
                  </a:solidFill>
                </a:rPr>
                <a:t>1</a:t>
              </a:r>
            </a:p>
          </p:txBody>
        </p:sp>
        <p:sp>
          <p:nvSpPr>
            <p:cNvPr id="8" name="TextBox 7">
              <a:extLst>
                <a:ext uri="{FF2B5EF4-FFF2-40B4-BE49-F238E27FC236}">
                  <a16:creationId xmlns:a16="http://schemas.microsoft.com/office/drawing/2014/main" id="{F02C997D-D290-4E8F-B47E-37DCC0219A88}"/>
                </a:ext>
              </a:extLst>
            </p:cNvPr>
            <p:cNvSpPr txBox="1"/>
            <p:nvPr/>
          </p:nvSpPr>
          <p:spPr>
            <a:xfrm>
              <a:off x="3659962" y="4437088"/>
              <a:ext cx="308098" cy="400110"/>
            </a:xfrm>
            <a:prstGeom prst="rect">
              <a:avLst/>
            </a:prstGeom>
            <a:noFill/>
          </p:spPr>
          <p:txBody>
            <a:bodyPr wrap="none" rtlCol="0">
              <a:spAutoFit/>
            </a:bodyPr>
            <a:lstStyle/>
            <a:p>
              <a:r>
                <a:rPr lang="en-US" sz="2000" b="1">
                  <a:solidFill>
                    <a:srgbClr val="7030A0"/>
                  </a:solidFill>
                </a:rPr>
                <a:t>2</a:t>
              </a:r>
            </a:p>
          </p:txBody>
        </p:sp>
        <p:sp>
          <p:nvSpPr>
            <p:cNvPr id="9" name="TextBox 8">
              <a:extLst>
                <a:ext uri="{FF2B5EF4-FFF2-40B4-BE49-F238E27FC236}">
                  <a16:creationId xmlns:a16="http://schemas.microsoft.com/office/drawing/2014/main" id="{7BB94688-E5C9-4B47-AA31-ABB123F08AEA}"/>
                </a:ext>
              </a:extLst>
            </p:cNvPr>
            <p:cNvSpPr txBox="1"/>
            <p:nvPr/>
          </p:nvSpPr>
          <p:spPr>
            <a:xfrm>
              <a:off x="5707010" y="4437088"/>
              <a:ext cx="296876" cy="369332"/>
            </a:xfrm>
            <a:prstGeom prst="rect">
              <a:avLst/>
            </a:prstGeom>
            <a:noFill/>
          </p:spPr>
          <p:txBody>
            <a:bodyPr wrap="none" rtlCol="0">
              <a:spAutoFit/>
            </a:bodyPr>
            <a:lstStyle/>
            <a:p>
              <a:r>
                <a:rPr lang="en-US" b="1">
                  <a:solidFill>
                    <a:srgbClr val="0070C0"/>
                  </a:solidFill>
                </a:rPr>
                <a:t>3</a:t>
              </a:r>
            </a:p>
          </p:txBody>
        </p:sp>
      </p:grpSp>
      <p:pic>
        <p:nvPicPr>
          <p:cNvPr id="14" name="Picture 4" descr="Exposition pipe — %$% • magrittr">
            <a:extLst>
              <a:ext uri="{FF2B5EF4-FFF2-40B4-BE49-F238E27FC236}">
                <a16:creationId xmlns:a16="http://schemas.microsoft.com/office/drawing/2014/main" id="{F1A32397-CE1E-4143-8A4B-BC0D49A0D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585" y="3912240"/>
            <a:ext cx="595638" cy="6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1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5F42-BAE1-F923-516E-37106888EFAE}"/>
              </a:ext>
            </a:extLst>
          </p:cNvPr>
          <p:cNvSpPr>
            <a:spLocks noGrp="1"/>
          </p:cNvSpPr>
          <p:nvPr>
            <p:ph type="title"/>
          </p:nvPr>
        </p:nvSpPr>
        <p:spPr>
          <a:xfrm>
            <a:off x="838200" y="365126"/>
            <a:ext cx="10515600" cy="315912"/>
          </a:xfrm>
        </p:spPr>
        <p:txBody>
          <a:bodyPr>
            <a:noAutofit/>
          </a:bodyPr>
          <a:lstStyle/>
          <a:p>
            <a:r>
              <a:rPr lang="en-US" sz="3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Slide presentation points:</a:t>
            </a:r>
            <a:endParaRPr lang="en-US" sz="3200" dirty="0"/>
          </a:p>
        </p:txBody>
      </p:sp>
      <p:sp>
        <p:nvSpPr>
          <p:cNvPr id="3" name="Content Placeholder 2">
            <a:extLst>
              <a:ext uri="{FF2B5EF4-FFF2-40B4-BE49-F238E27FC236}">
                <a16:creationId xmlns:a16="http://schemas.microsoft.com/office/drawing/2014/main" id="{82D273F8-2E69-1886-2A6E-B9CE213529D7}"/>
              </a:ext>
            </a:extLst>
          </p:cNvPr>
          <p:cNvSpPr>
            <a:spLocks noGrp="1"/>
          </p:cNvSpPr>
          <p:nvPr>
            <p:ph idx="1"/>
          </p:nvPr>
        </p:nvSpPr>
        <p:spPr>
          <a:xfrm>
            <a:off x="838200" y="901700"/>
            <a:ext cx="10515600" cy="5275263"/>
          </a:xfrm>
        </p:spPr>
        <p:txBody>
          <a:bodyPr>
            <a:normAutofit lnSpcReduction="10000"/>
          </a:bodyPr>
          <a:lstStyle/>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Very brief intro to the concept of reproducible research and the importance of working in scripts (as opposed to manual edits of spreadsheets)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Advantages of using R from the very beginning and at each step in which any sort of data manipulation is required (not just for the final stats)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Why R when one can do most of this in bash/Unix?</a:t>
            </a:r>
            <a:r>
              <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“safer” approach: R doesn’t modify data files directly, more wiggle room for trial and error (although disadvantages/additional steps when you want to directly access and modify your data – see it as a complementary tool)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Convenience to have “all in one place”: seamlessly proceed with data visualization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statistical testing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Deal with biologists: (unlike bioinformaticians) most biologists usually only know 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Intro to the Tidyverse: a collection of packages in R that share a common “philosophy” (fit well together) and rely on the concept of “tidy” data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Explain tidy data structure (and what is not), and “long” and “wide” data format (link to original paper)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Brief definition of data wrangling: subset, summarize, merge tables, pivot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Brief overview of most useful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tidyverse</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functions and approaches to the (mentioned above) most common needs: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Create new variables: mutate()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Summarize and check data structure):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group_by</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summarize()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Subset: filter(), select()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Merge: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inner_join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left_join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outer_join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Restructure: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pivot_wider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pivot_longer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Change/correct values: rename(), replace()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Visualize data (plot):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Text manipulation (regex):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stringr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stringr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str_subset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str_replace</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separate(),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Quick intro to the dummy data set (made up by me with features to exemplify the above functions)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5796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EA95-4957-4754-BBC7-5CC1079A5ACE}"/>
              </a:ext>
            </a:extLst>
          </p:cNvPr>
          <p:cNvSpPr>
            <a:spLocks noGrp="1"/>
          </p:cNvSpPr>
          <p:nvPr>
            <p:ph type="title"/>
          </p:nvPr>
        </p:nvSpPr>
        <p:spPr/>
        <p:txBody>
          <a:bodyPr/>
          <a:lstStyle/>
          <a:p>
            <a:r>
              <a:rPr lang="en-US" dirty="0"/>
              <a:t>2. Piping functions (vs nested)</a:t>
            </a:r>
          </a:p>
        </p:txBody>
      </p:sp>
      <p:sp>
        <p:nvSpPr>
          <p:cNvPr id="16" name="TextBox 15">
            <a:extLst>
              <a:ext uri="{FF2B5EF4-FFF2-40B4-BE49-F238E27FC236}">
                <a16:creationId xmlns:a16="http://schemas.microsoft.com/office/drawing/2014/main" id="{5D574E40-282A-62AE-AADB-3324494853E5}"/>
              </a:ext>
            </a:extLst>
          </p:cNvPr>
          <p:cNvSpPr txBox="1"/>
          <p:nvPr/>
        </p:nvSpPr>
        <p:spPr>
          <a:xfrm>
            <a:off x="8591058" y="2558552"/>
            <a:ext cx="6093822" cy="369332"/>
          </a:xfrm>
          <a:prstGeom prst="rect">
            <a:avLst/>
          </a:prstGeom>
          <a:noFill/>
        </p:spPr>
        <p:txBody>
          <a:bodyPr wrap="square">
            <a:spAutoFit/>
          </a:bodyPr>
          <a:lstStyle/>
          <a:p>
            <a:r>
              <a:rPr lang="en-US" dirty="0"/>
              <a:t>Note the use of the </a:t>
            </a:r>
            <a:r>
              <a:rPr lang="en-US" b="1" dirty="0"/>
              <a:t>placeholder:</a:t>
            </a:r>
            <a:r>
              <a:rPr lang="en-US" dirty="0"/>
              <a:t> “.”</a:t>
            </a:r>
          </a:p>
        </p:txBody>
      </p:sp>
      <p:sp>
        <p:nvSpPr>
          <p:cNvPr id="19" name="Content Placeholder 18">
            <a:extLst>
              <a:ext uri="{FF2B5EF4-FFF2-40B4-BE49-F238E27FC236}">
                <a16:creationId xmlns:a16="http://schemas.microsoft.com/office/drawing/2014/main" id="{511B5F61-23D0-D1F6-6CEA-7AF60F647707}"/>
              </a:ext>
            </a:extLst>
          </p:cNvPr>
          <p:cNvSpPr>
            <a:spLocks noGrp="1"/>
          </p:cNvSpPr>
          <p:nvPr>
            <p:ph idx="1"/>
          </p:nvPr>
        </p:nvSpPr>
        <p:spPr/>
        <p:txBody>
          <a:bodyPr/>
          <a:lstStyle/>
          <a:p>
            <a:pPr marL="0" indent="0">
              <a:buNone/>
            </a:pPr>
            <a:r>
              <a:rPr lang="en-US" dirty="0"/>
              <a:t>A more complex (realistic) example of piping:</a:t>
            </a:r>
          </a:p>
        </p:txBody>
      </p:sp>
      <p:sp>
        <p:nvSpPr>
          <p:cNvPr id="20" name="Rectangle: Rounded Corners 19">
            <a:extLst>
              <a:ext uri="{FF2B5EF4-FFF2-40B4-BE49-F238E27FC236}">
                <a16:creationId xmlns:a16="http://schemas.microsoft.com/office/drawing/2014/main" id="{ECC008D9-9340-C5C3-6A8D-8E9C95D20CC0}"/>
              </a:ext>
            </a:extLst>
          </p:cNvPr>
          <p:cNvSpPr/>
          <p:nvPr/>
        </p:nvSpPr>
        <p:spPr>
          <a:xfrm>
            <a:off x="1041400" y="2676078"/>
            <a:ext cx="4572000" cy="3635822"/>
          </a:xfrm>
          <a:prstGeom prst="roundRect">
            <a:avLst>
              <a:gd name="adj" fmla="val 3374"/>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223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70000" lnSpcReduction="20000"/>
          </a:bodyPr>
          <a:lstStyle/>
          <a:p>
            <a:pPr marL="0" indent="0">
              <a:buNone/>
            </a:pPr>
            <a:r>
              <a:rPr lang="en-US" dirty="0">
                <a:solidFill>
                  <a:srgbClr val="181818"/>
                </a:solidFill>
                <a:latin typeface="Trade Gothic W01 Roman"/>
              </a:rPr>
              <a:t>T</a:t>
            </a:r>
            <a:r>
              <a:rPr lang="en-US" b="0" i="0" dirty="0">
                <a:solidFill>
                  <a:srgbClr val="181818"/>
                </a:solidFill>
                <a:effectLst/>
                <a:latin typeface="Trade Gothic W01 Roman"/>
              </a:rPr>
              <a:t>ransform raw data into another format that is more suited for downstream applications (e.g., analytics)</a:t>
            </a:r>
          </a:p>
          <a:p>
            <a:pPr marL="0" indent="0">
              <a:buNone/>
            </a:pPr>
            <a:endParaRPr lang="en-US" dirty="0"/>
          </a:p>
          <a:p>
            <a:pPr marL="0" indent="0">
              <a:buNone/>
            </a:pPr>
            <a:r>
              <a:rPr lang="en-US" dirty="0"/>
              <a:t>But briefly:</a:t>
            </a:r>
          </a:p>
          <a:p>
            <a:r>
              <a:rPr lang="en-US" dirty="0"/>
              <a:t>Create/modify variables</a:t>
            </a:r>
            <a:endParaRPr lang="en-US" dirty="0">
              <a:latin typeface="Lucida Sans Typewriter" panose="020B0509030504030204" pitchFamily="49" charset="0"/>
            </a:endParaRPr>
          </a:p>
          <a:p>
            <a:r>
              <a:rPr lang="en-US" dirty="0"/>
              <a:t>Subset/filter</a:t>
            </a:r>
            <a:endParaRPr lang="en-US" dirty="0">
              <a:latin typeface="Lucida Sans Typewriter" panose="020B0509030504030204" pitchFamily="49" charset="0"/>
            </a:endParaRPr>
          </a:p>
          <a:p>
            <a:r>
              <a:rPr lang="en-US" dirty="0"/>
              <a:t>Summarize</a:t>
            </a:r>
            <a:endParaRPr lang="en-US" dirty="0">
              <a:latin typeface="Lucida Sans Typewriter" panose="020B0509030504030204" pitchFamily="49" charset="0"/>
            </a:endParaRPr>
          </a:p>
          <a:p>
            <a:r>
              <a:rPr lang="en-US" dirty="0"/>
              <a:t>Re-shape</a:t>
            </a:r>
            <a:endParaRPr lang="en-US" dirty="0">
              <a:latin typeface="Lucida Sans Typewriter" panose="020B0509030504030204" pitchFamily="49" charset="0"/>
            </a:endParaRPr>
          </a:p>
          <a:p>
            <a:r>
              <a:rPr lang="en-US" dirty="0"/>
              <a:t>Merge </a:t>
            </a:r>
          </a:p>
          <a:p>
            <a:endParaRPr lang="en-US" dirty="0"/>
          </a:p>
          <a:p>
            <a:r>
              <a:rPr lang="en-US" dirty="0"/>
              <a:t>Correct values</a:t>
            </a:r>
            <a:r>
              <a:rPr lang="en-US" dirty="0">
                <a:latin typeface="Lucida Sans Typewriter" panose="020B0509030504030204" pitchFamily="49" charset="0"/>
              </a:rPr>
              <a:t> </a:t>
            </a:r>
          </a:p>
          <a:p>
            <a:endParaRPr lang="en-US" dirty="0"/>
          </a:p>
          <a:p>
            <a:r>
              <a:rPr lang="en-US" dirty="0">
                <a:solidFill>
                  <a:schemeClr val="bg1"/>
                </a:solidFill>
              </a:rPr>
              <a:t>Plot like a pro: </a:t>
            </a:r>
            <a:r>
              <a:rPr lang="en-US" dirty="0" err="1">
                <a:solidFill>
                  <a:schemeClr val="bg1"/>
                </a:solidFill>
                <a:latin typeface="Lucida Sans Typewriter" panose="020B0509030504030204" pitchFamily="49" charset="0"/>
              </a:rPr>
              <a:t>ggplot</a:t>
            </a:r>
            <a:r>
              <a:rPr lang="en-US" dirty="0">
                <a:solidFill>
                  <a:schemeClr val="bg1"/>
                </a:solidFill>
                <a:latin typeface="Lucida Sans Typewriter" panose="020B0509030504030204" pitchFamily="49" charset="0"/>
              </a:rPr>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3991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70000" lnSpcReduction="20000"/>
          </a:bodyPr>
          <a:lstStyle/>
          <a:p>
            <a:pPr marL="0" indent="0">
              <a:buNone/>
            </a:pPr>
            <a:r>
              <a:rPr lang="en-US" dirty="0">
                <a:solidFill>
                  <a:srgbClr val="181818"/>
                </a:solidFill>
                <a:latin typeface="Trade Gothic W01 Roman"/>
              </a:rPr>
              <a:t>T</a:t>
            </a:r>
            <a:r>
              <a:rPr lang="en-US" b="0" i="0" dirty="0">
                <a:solidFill>
                  <a:srgbClr val="181818"/>
                </a:solidFill>
                <a:effectLst/>
                <a:latin typeface="Trade Gothic W01 Roman"/>
              </a:rPr>
              <a:t>ransform raw data into another format that is more suited for downstream applications (e.g., analytics)</a:t>
            </a:r>
          </a:p>
          <a:p>
            <a:pPr marL="0" indent="0">
              <a:buNone/>
            </a:pPr>
            <a:endParaRPr lang="en-US" dirty="0"/>
          </a:p>
          <a:p>
            <a:pPr marL="0" indent="0">
              <a:buNone/>
            </a:pPr>
            <a:r>
              <a:rPr lang="en-US" dirty="0"/>
              <a:t>But briefly:</a:t>
            </a:r>
          </a:p>
          <a:p>
            <a:r>
              <a:rPr lang="en-US" dirty="0"/>
              <a:t>Create/modify variables: </a:t>
            </a:r>
            <a:r>
              <a:rPr lang="en-US" dirty="0">
                <a:latin typeface="Lucida Sans Typewriter" panose="020B0509030504030204" pitchFamily="49" charset="0"/>
              </a:rPr>
              <a:t>mutate()</a:t>
            </a:r>
          </a:p>
          <a:p>
            <a:r>
              <a:rPr lang="en-US" dirty="0"/>
              <a:t>Subset data: </a:t>
            </a:r>
            <a:r>
              <a:rPr lang="en-US" dirty="0">
                <a:latin typeface="Lucida Sans Typewriter" panose="020B0509030504030204" pitchFamily="49" charset="0"/>
              </a:rPr>
              <a:t>filter()</a:t>
            </a:r>
            <a:r>
              <a:rPr lang="en-US" dirty="0"/>
              <a:t>, </a:t>
            </a:r>
            <a:r>
              <a:rPr lang="en-US" dirty="0">
                <a:latin typeface="Lucida Sans Typewriter" panose="020B0509030504030204" pitchFamily="49" charset="0"/>
              </a:rPr>
              <a:t>select()</a:t>
            </a:r>
          </a:p>
          <a:p>
            <a:r>
              <a:rPr lang="en-US" dirty="0"/>
              <a:t>Summarize: </a:t>
            </a:r>
            <a:r>
              <a:rPr lang="en-US" dirty="0" err="1">
                <a:latin typeface="Lucida Sans Typewriter" panose="020B0509030504030204" pitchFamily="49" charset="0"/>
              </a:rPr>
              <a:t>summarise</a:t>
            </a:r>
            <a:r>
              <a:rPr lang="en-US" dirty="0">
                <a:latin typeface="Lucida Sans Typewriter" panose="020B0509030504030204" pitchFamily="49" charset="0"/>
              </a:rPr>
              <a:t>()</a:t>
            </a:r>
            <a:r>
              <a:rPr lang="en-US" dirty="0"/>
              <a:t>,</a:t>
            </a:r>
            <a:r>
              <a:rPr lang="en-US" dirty="0">
                <a:latin typeface="Lucida Sans Typewriter" panose="020B0509030504030204" pitchFamily="49" charset="0"/>
              </a:rPr>
              <a:t> </a:t>
            </a:r>
            <a:r>
              <a:rPr lang="en-US" dirty="0" err="1">
                <a:latin typeface="Lucida Sans Typewriter" panose="020B0509030504030204" pitchFamily="49" charset="0"/>
              </a:rPr>
              <a:t>group_by</a:t>
            </a:r>
            <a:r>
              <a:rPr lang="en-US" dirty="0">
                <a:latin typeface="Lucida Sans Typewriter" panose="020B0509030504030204" pitchFamily="49" charset="0"/>
              </a:rPr>
              <a:t>()</a:t>
            </a:r>
          </a:p>
          <a:p>
            <a:r>
              <a:rPr lang="en-US" dirty="0"/>
              <a:t>Re-shape: </a:t>
            </a:r>
            <a:r>
              <a:rPr lang="en-US" dirty="0" err="1">
                <a:latin typeface="Lucida Sans Typewriter" panose="020B0509030504030204" pitchFamily="49" charset="0"/>
              </a:rPr>
              <a:t>pivot_wider</a:t>
            </a:r>
            <a:r>
              <a:rPr lang="en-US" dirty="0">
                <a:latin typeface="Lucida Sans Typewriter" panose="020B0509030504030204" pitchFamily="49" charset="0"/>
              </a:rPr>
              <a:t>()</a:t>
            </a:r>
            <a:r>
              <a:rPr lang="en-US" dirty="0"/>
              <a:t>,</a:t>
            </a:r>
            <a:r>
              <a:rPr lang="en-US" dirty="0">
                <a:latin typeface="Lucida Sans Typewriter" panose="020B0509030504030204" pitchFamily="49" charset="0"/>
              </a:rPr>
              <a:t> </a:t>
            </a:r>
            <a:r>
              <a:rPr lang="en-US" dirty="0" err="1">
                <a:latin typeface="Lucida Sans Typewriter" panose="020B0509030504030204" pitchFamily="49" charset="0"/>
              </a:rPr>
              <a:t>pivot_longer</a:t>
            </a:r>
            <a:r>
              <a:rPr lang="en-US" dirty="0">
                <a:latin typeface="Lucida Sans Typewriter" panose="020B0509030504030204" pitchFamily="49" charset="0"/>
              </a:rPr>
              <a:t>(), arrange()</a:t>
            </a:r>
          </a:p>
          <a:p>
            <a:r>
              <a:rPr lang="en-US" dirty="0"/>
              <a:t>Merge: *_join() … (e.g. </a:t>
            </a:r>
            <a:r>
              <a:rPr lang="en-US" dirty="0" err="1">
                <a:latin typeface="Lucida Sans Typewriter" panose="020B0509030504030204" pitchFamily="49" charset="0"/>
              </a:rPr>
              <a:t>left_join</a:t>
            </a:r>
            <a:r>
              <a:rPr lang="en-US" dirty="0">
                <a:latin typeface="Lucida Sans Typewriter" panose="020B0509030504030204" pitchFamily="49" charset="0"/>
              </a:rPr>
              <a:t>(), </a:t>
            </a:r>
            <a:r>
              <a:rPr lang="en-US" dirty="0" err="1">
                <a:latin typeface="Lucida Sans Typewriter" panose="020B0509030504030204" pitchFamily="49" charset="0"/>
              </a:rPr>
              <a:t>outer_join</a:t>
            </a:r>
            <a:r>
              <a:rPr lang="en-US" dirty="0">
                <a:latin typeface="Lucida Sans Typewriter" panose="020B0509030504030204" pitchFamily="49" charset="0"/>
              </a:rPr>
              <a:t>(), … </a:t>
            </a:r>
            <a:r>
              <a:rPr lang="en-US" dirty="0"/>
              <a:t>)</a:t>
            </a:r>
          </a:p>
          <a:p>
            <a:endParaRPr lang="en-US" dirty="0"/>
          </a:p>
          <a:p>
            <a:r>
              <a:rPr lang="en-US" dirty="0"/>
              <a:t>Correct values</a:t>
            </a:r>
            <a:r>
              <a:rPr lang="en-US" dirty="0">
                <a:latin typeface="Lucida Sans Typewriter" panose="020B0509030504030204" pitchFamily="49" charset="0"/>
              </a:rPr>
              <a:t>: rename()</a:t>
            </a:r>
            <a:r>
              <a:rPr lang="en-US" dirty="0"/>
              <a:t>, </a:t>
            </a:r>
            <a:r>
              <a:rPr lang="en-US" dirty="0">
                <a:latin typeface="Lucida Sans Typewriter" panose="020B0509030504030204" pitchFamily="49" charset="0"/>
              </a:rPr>
              <a:t>replace()</a:t>
            </a:r>
          </a:p>
          <a:p>
            <a:endParaRPr lang="en-US" dirty="0"/>
          </a:p>
          <a:p>
            <a:r>
              <a:rPr lang="en-US" dirty="0"/>
              <a:t>Plot like a pro: </a:t>
            </a:r>
            <a:r>
              <a:rPr lang="en-US" dirty="0" err="1">
                <a:latin typeface="Lucida Sans Typewriter" panose="020B0509030504030204" pitchFamily="49" charset="0"/>
              </a:rPr>
              <a:t>ggplot</a:t>
            </a:r>
            <a:r>
              <a:rPr lang="en-US" dirty="0">
                <a:latin typeface="Lucida Sans Typewriter" panose="020B0509030504030204" pitchFamily="49" charset="0"/>
              </a:rPr>
              <a:t>()</a:t>
            </a:r>
          </a:p>
          <a:p>
            <a:pPr marL="0" indent="0">
              <a:buNone/>
            </a:pPr>
            <a:endParaRPr lang="en-US" dirty="0"/>
          </a:p>
          <a:p>
            <a:pPr marL="0" indent="0">
              <a:buNone/>
            </a:pPr>
            <a:endParaRPr lang="en-US" dirty="0"/>
          </a:p>
          <a:p>
            <a:pPr marL="0" indent="0">
              <a:buNone/>
            </a:pPr>
            <a:endParaRPr lang="en-US" dirty="0"/>
          </a:p>
        </p:txBody>
      </p:sp>
      <p:pic>
        <p:nvPicPr>
          <p:cNvPr id="3080" name="Picture 8" descr="Down Hand Drawn Arrow Icons - Download Free Vector Icons ...">
            <a:extLst>
              <a:ext uri="{FF2B5EF4-FFF2-40B4-BE49-F238E27FC236}">
                <a16:creationId xmlns:a16="http://schemas.microsoft.com/office/drawing/2014/main" id="{B54954C3-F435-4B18-A9C6-0541ED9F4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45274" flipV="1">
            <a:off x="5780126" y="2409276"/>
            <a:ext cx="1060632" cy="10606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D42E6A-779E-47BA-BCEB-2D9223455E41}"/>
              </a:ext>
            </a:extLst>
          </p:cNvPr>
          <p:cNvSpPr txBox="1"/>
          <p:nvPr/>
        </p:nvSpPr>
        <p:spPr>
          <a:xfrm>
            <a:off x="6923243" y="2413337"/>
            <a:ext cx="6093994" cy="1015663"/>
          </a:xfrm>
          <a:prstGeom prst="rect">
            <a:avLst/>
          </a:prstGeom>
          <a:noFill/>
        </p:spPr>
        <p:txBody>
          <a:bodyPr wrap="square">
            <a:spAutoFit/>
          </a:bodyPr>
          <a:lstStyle/>
          <a:p>
            <a:r>
              <a:rPr lang="en-US" sz="2000" dirty="0"/>
              <a:t>Tip (look at the R script):</a:t>
            </a:r>
          </a:p>
          <a:p>
            <a:r>
              <a:rPr lang="en-US" sz="2000" dirty="0"/>
              <a:t>Use in combination with </a:t>
            </a:r>
          </a:p>
          <a:p>
            <a:r>
              <a:rPr lang="en-US" sz="2000" dirty="0" err="1"/>
              <a:t>if_else</a:t>
            </a:r>
            <a:r>
              <a:rPr lang="en-US" sz="2000" dirty="0"/>
              <a:t>(), </a:t>
            </a:r>
            <a:r>
              <a:rPr lang="en-US" sz="2000" dirty="0" err="1"/>
              <a:t>case_when</a:t>
            </a:r>
            <a:r>
              <a:rPr lang="en-US" sz="2000" dirty="0"/>
              <a:t>(), %in%  </a:t>
            </a:r>
          </a:p>
        </p:txBody>
      </p:sp>
    </p:spTree>
    <p:extLst>
      <p:ext uri="{BB962C8B-B14F-4D97-AF65-F5344CB8AC3E}">
        <p14:creationId xmlns:p14="http://schemas.microsoft.com/office/powerpoint/2010/main" val="379480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099A-8515-2189-E1EF-36F117209BC9}"/>
              </a:ext>
            </a:extLst>
          </p:cNvPr>
          <p:cNvSpPr>
            <a:spLocks noGrp="1"/>
          </p:cNvSpPr>
          <p:nvPr>
            <p:ph type="title"/>
          </p:nvPr>
        </p:nvSpPr>
        <p:spPr/>
        <p:txBody>
          <a:bodyPr/>
          <a:lstStyle/>
          <a:p>
            <a:r>
              <a:rPr lang="en-US" dirty="0"/>
              <a:t>Beautiful plots with </a:t>
            </a:r>
            <a:r>
              <a:rPr lang="en-US" dirty="0" err="1"/>
              <a:t>ggplot</a:t>
            </a:r>
            <a:r>
              <a:rPr lang="en-US" dirty="0"/>
              <a:t> &lt;3 </a:t>
            </a:r>
          </a:p>
        </p:txBody>
      </p:sp>
      <p:sp>
        <p:nvSpPr>
          <p:cNvPr id="3" name="Content Placeholder 2">
            <a:extLst>
              <a:ext uri="{FF2B5EF4-FFF2-40B4-BE49-F238E27FC236}">
                <a16:creationId xmlns:a16="http://schemas.microsoft.com/office/drawing/2014/main" id="{531F8034-3399-0215-8C2F-E0F49D1827F1}"/>
              </a:ext>
            </a:extLst>
          </p:cNvPr>
          <p:cNvSpPr>
            <a:spLocks noGrp="1"/>
          </p:cNvSpPr>
          <p:nvPr>
            <p:ph idx="1"/>
          </p:nvPr>
        </p:nvSpPr>
        <p:spPr/>
        <p:txBody>
          <a:bodyPr/>
          <a:lstStyle/>
          <a:p>
            <a:r>
              <a:rPr lang="en-US" dirty="0"/>
              <a:t>Publication quality (BBC, Economist …)</a:t>
            </a:r>
          </a:p>
          <a:p>
            <a:r>
              <a:rPr lang="en-US" dirty="0"/>
              <a:t>Also just super beautiful:</a:t>
            </a:r>
          </a:p>
          <a:p>
            <a:pPr lvl="1"/>
            <a:r>
              <a:rPr lang="en-US"/>
              <a:t>Cedric Scherer </a:t>
            </a:r>
            <a:r>
              <a:rPr lang="en-US" dirty="0"/>
              <a:t>website LINK</a:t>
            </a:r>
          </a:p>
          <a:p>
            <a:pPr lvl="1"/>
            <a:r>
              <a:rPr lang="en-US" dirty="0"/>
              <a:t>R graph gallery …</a:t>
            </a:r>
          </a:p>
          <a:p>
            <a:endParaRPr lang="en-US" dirty="0"/>
          </a:p>
        </p:txBody>
      </p:sp>
      <p:pic>
        <p:nvPicPr>
          <p:cNvPr id="9" name="Picture 8" descr="Map&#10;&#10;Description automatically generated">
            <a:extLst>
              <a:ext uri="{FF2B5EF4-FFF2-40B4-BE49-F238E27FC236}">
                <a16:creationId xmlns:a16="http://schemas.microsoft.com/office/drawing/2014/main" id="{2375EB83-3307-D9E2-7D7D-92272E620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3429000"/>
            <a:ext cx="3863873" cy="2266806"/>
          </a:xfrm>
          <a:prstGeom prst="rect">
            <a:avLst/>
          </a:prstGeom>
        </p:spPr>
      </p:pic>
    </p:spTree>
    <p:extLst>
      <p:ext uri="{BB962C8B-B14F-4D97-AF65-F5344CB8AC3E}">
        <p14:creationId xmlns:p14="http://schemas.microsoft.com/office/powerpoint/2010/main" val="52455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8589-1F60-85C1-3507-914B9E92A3BB}"/>
              </a:ext>
            </a:extLst>
          </p:cNvPr>
          <p:cNvSpPr>
            <a:spLocks noGrp="1"/>
          </p:cNvSpPr>
          <p:nvPr>
            <p:ph type="title"/>
          </p:nvPr>
        </p:nvSpPr>
        <p:spPr/>
        <p:txBody>
          <a:bodyPr/>
          <a:lstStyle/>
          <a:p>
            <a:r>
              <a:rPr lang="en-US" dirty="0"/>
              <a:t>String manipulation </a:t>
            </a:r>
            <a:r>
              <a:rPr lang="en-US" sz="3200" dirty="0" err="1">
                <a:latin typeface="JetBrains Mono" panose="02000009000000000000" pitchFamily="49" charset="0"/>
                <a:cs typeface="JetBrains Mono" panose="02000009000000000000" pitchFamily="49" charset="0"/>
              </a:rPr>
              <a:t>stringr</a:t>
            </a:r>
            <a:r>
              <a:rPr lang="en-US" sz="3200" dirty="0">
                <a:latin typeface="JetBrains Mono" panose="02000009000000000000" pitchFamily="49" charset="0"/>
                <a:cs typeface="JetBrains Mono" panose="02000009000000000000" pitchFamily="49" charset="0"/>
              </a:rPr>
              <a:t>::str_*()</a:t>
            </a:r>
            <a:endParaRPr lang="en-US" dirty="0">
              <a:latin typeface="JetBrains Mono" panose="02000009000000000000" pitchFamily="49" charset="0"/>
              <a:cs typeface="JetBrains Mono" panose="02000009000000000000" pitchFamily="49" charset="0"/>
            </a:endParaRPr>
          </a:p>
        </p:txBody>
      </p:sp>
      <p:sp>
        <p:nvSpPr>
          <p:cNvPr id="3" name="Content Placeholder 2">
            <a:extLst>
              <a:ext uri="{FF2B5EF4-FFF2-40B4-BE49-F238E27FC236}">
                <a16:creationId xmlns:a16="http://schemas.microsoft.com/office/drawing/2014/main" id="{5CD13D5E-DE50-E91C-D9DA-D9A2E3BE012C}"/>
              </a:ext>
            </a:extLst>
          </p:cNvPr>
          <p:cNvSpPr>
            <a:spLocks noGrp="1"/>
          </p:cNvSpPr>
          <p:nvPr>
            <p:ph idx="1"/>
          </p:nvPr>
        </p:nvSpPr>
        <p:spPr/>
        <p:txBody>
          <a:bodyPr>
            <a:normAutofit lnSpcReduction="10000"/>
          </a:bodyPr>
          <a:lstStyle/>
          <a:p>
            <a:pPr marL="0" indent="0">
              <a:buNone/>
            </a:pPr>
            <a:r>
              <a:rPr lang="en-US" dirty="0"/>
              <a:t>Work with character strings (text)</a:t>
            </a:r>
          </a:p>
          <a:p>
            <a:pPr marL="0" indent="0">
              <a:buNone/>
            </a:pPr>
            <a:r>
              <a:rPr lang="en-US" dirty="0"/>
              <a:t>Uses </a:t>
            </a:r>
            <a:r>
              <a:rPr lang="en-US" b="1" dirty="0"/>
              <a:t>regex (</a:t>
            </a:r>
            <a:r>
              <a:rPr lang="en-US" b="0" i="0" dirty="0">
                <a:solidFill>
                  <a:srgbClr val="212529"/>
                </a:solidFill>
                <a:effectLst/>
                <a:latin typeface="-apple-system"/>
              </a:rPr>
              <a:t>regular expressions</a:t>
            </a:r>
            <a:r>
              <a:rPr lang="en-US" b="1" dirty="0"/>
              <a:t>)</a:t>
            </a:r>
            <a:r>
              <a:rPr lang="en-US" dirty="0"/>
              <a:t>: ways to describe patterns in text strings, to do things with them (</a:t>
            </a:r>
          </a:p>
          <a:p>
            <a:pPr marL="0" indent="0">
              <a:buNone/>
            </a:pPr>
            <a:r>
              <a:rPr lang="en-US" dirty="0"/>
              <a:t>[same/similar rules as `grep` or `sed’  in Unix and bash]</a:t>
            </a:r>
          </a:p>
          <a:p>
            <a:pPr marL="0" indent="0">
              <a:buNone/>
            </a:pPr>
            <a:r>
              <a:rPr lang="en-US" dirty="0"/>
              <a:t>Longer code than </a:t>
            </a:r>
            <a:r>
              <a:rPr lang="en-US" dirty="0" err="1"/>
              <a:t>unix</a:t>
            </a:r>
            <a:r>
              <a:rPr lang="en-US" dirty="0"/>
              <a:t>/bash but more human readable … (for me)</a:t>
            </a:r>
          </a:p>
          <a:p>
            <a:pPr marL="0" indent="0">
              <a:buNone/>
            </a:pPr>
            <a:endParaRPr lang="en-US" dirty="0"/>
          </a:p>
          <a:p>
            <a:pPr marL="0" indent="0">
              <a:buNone/>
            </a:pPr>
            <a:r>
              <a:rPr lang="en-US" dirty="0"/>
              <a:t>Example (we’ll see more later): </a:t>
            </a:r>
          </a:p>
          <a:p>
            <a:pPr marL="0" indent="0">
              <a:buNone/>
            </a:pPr>
            <a:r>
              <a:rPr lang="en-US" sz="2000" dirty="0">
                <a:highlight>
                  <a:srgbClr val="DDDDDD"/>
                </a:highlight>
                <a:latin typeface="JetBrains Mono" panose="02000009000000000000" pitchFamily="49" charset="0"/>
                <a:cs typeface="JetBrains Mono" panose="02000009000000000000" pitchFamily="49" charset="0"/>
              </a:rPr>
              <a:t> </a:t>
            </a:r>
            <a:r>
              <a:rPr lang="en-US" sz="1800" dirty="0">
                <a:highlight>
                  <a:srgbClr val="DDDDDD"/>
                </a:highlight>
                <a:latin typeface="JetBrains Mono" panose="02000009000000000000" pitchFamily="49" charset="0"/>
                <a:cs typeface="JetBrains Mono" panose="02000009000000000000" pitchFamily="49" charset="0"/>
              </a:rPr>
              <a:t>string &lt;- "This is a string“  </a:t>
            </a:r>
            <a:endParaRPr lang="en-US" sz="2000" dirty="0">
              <a:highlight>
                <a:srgbClr val="DDDDDD"/>
              </a:highlight>
              <a:latin typeface="JetBrains Mono" panose="02000009000000000000" pitchFamily="49" charset="0"/>
              <a:cs typeface="JetBrains Mono" panose="02000009000000000000" pitchFamily="49" charset="0"/>
            </a:endParaRPr>
          </a:p>
          <a:p>
            <a:pPr marL="0" indent="0">
              <a:buNone/>
            </a:pPr>
            <a:r>
              <a:rPr lang="en-US" sz="2000" dirty="0">
                <a:highlight>
                  <a:srgbClr val="FFFF00"/>
                </a:highlight>
              </a:rPr>
              <a:t>Here put an example of strings that carry a lot of diff info (e.g. Amu_A_1 … or something with genes …</a:t>
            </a:r>
          </a:p>
          <a:p>
            <a:pPr marL="0" indent="0">
              <a:buNone/>
            </a:pPr>
            <a:endParaRPr lang="en-US" dirty="0"/>
          </a:p>
          <a:p>
            <a:pPr marL="0" indent="0">
              <a:buNone/>
            </a:pPr>
            <a:endParaRPr lang="en-US" dirty="0"/>
          </a:p>
        </p:txBody>
      </p:sp>
      <p:pic>
        <p:nvPicPr>
          <p:cNvPr id="1026" name="Picture 2" descr="Simple, Consistent Wrappers for Common String Operations • stringr">
            <a:extLst>
              <a:ext uri="{FF2B5EF4-FFF2-40B4-BE49-F238E27FC236}">
                <a16:creationId xmlns:a16="http://schemas.microsoft.com/office/drawing/2014/main" id="{A0D95B1C-90DA-45A4-DCA9-B7A2ED61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5190" y="215083"/>
            <a:ext cx="1458610"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028C-ED65-1202-EB0D-94D5F863325B}"/>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Practical part: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R and Tidyverse in action!</a:t>
            </a:r>
          </a:p>
        </p:txBody>
      </p:sp>
      <p:sp>
        <p:nvSpPr>
          <p:cNvPr id="3" name="Content Placeholder 2">
            <a:extLst>
              <a:ext uri="{FF2B5EF4-FFF2-40B4-BE49-F238E27FC236}">
                <a16:creationId xmlns:a16="http://schemas.microsoft.com/office/drawing/2014/main" id="{EDCFD785-D5CD-05D2-B617-FCDC76401990}"/>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All material (</a:t>
            </a:r>
            <a:r>
              <a:rPr lang="en-US" sz="2800" kern="0" dirty="0" err="1">
                <a:solidFill>
                  <a:srgbClr val="000000"/>
                </a:solidFill>
                <a:effectLst/>
                <a:latin typeface="Roboto" panose="02000000000000000000" pitchFamily="2" charset="0"/>
                <a:ea typeface="Roboto" panose="02000000000000000000" pitchFamily="2" charset="0"/>
                <a:cs typeface="Times New Roman" panose="02020603050405020304" pitchFamily="18" charset="0"/>
              </a:rPr>
              <a:t>prez</a:t>
            </a:r>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 script + data) downloadable from GitHub </a:t>
            </a:r>
            <a:r>
              <a:rPr lang="en-US" sz="2800" kern="0" dirty="0">
                <a:solidFill>
                  <a:srgbClr val="000000"/>
                </a:solidFill>
                <a:effectLst/>
                <a:highlight>
                  <a:srgbClr val="FFFF00"/>
                </a:highlight>
                <a:latin typeface="Roboto" panose="02000000000000000000" pitchFamily="2" charset="0"/>
                <a:ea typeface="Roboto" panose="02000000000000000000" pitchFamily="2" charset="0"/>
                <a:cs typeface="Times New Roman" panose="02020603050405020304" pitchFamily="18" charset="0"/>
              </a:rPr>
              <a:t>LINK</a:t>
            </a:r>
          </a:p>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Quick intro to the dummy data set (made up by me with features to exemplify the above functions)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5727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AA96-A170-089D-C2ED-18AF1D68A8BD}"/>
              </a:ext>
            </a:extLst>
          </p:cNvPr>
          <p:cNvSpPr>
            <a:spLocks noGrp="1"/>
          </p:cNvSpPr>
          <p:nvPr>
            <p:ph type="title"/>
          </p:nvPr>
        </p:nvSpPr>
        <p:spPr/>
        <p:txBody>
          <a:bodyPr/>
          <a:lstStyle/>
          <a:p>
            <a:r>
              <a:rPr lang="en-US" dirty="0"/>
              <a:t>… and </a:t>
            </a:r>
            <a:r>
              <a:rPr lang="en-US" dirty="0" err="1"/>
              <a:t>waaaay</a:t>
            </a:r>
            <a:r>
              <a:rPr lang="en-US" dirty="0"/>
              <a:t> more!</a:t>
            </a:r>
          </a:p>
        </p:txBody>
      </p:sp>
      <p:sp>
        <p:nvSpPr>
          <p:cNvPr id="3" name="Content Placeholder 2">
            <a:extLst>
              <a:ext uri="{FF2B5EF4-FFF2-40B4-BE49-F238E27FC236}">
                <a16:creationId xmlns:a16="http://schemas.microsoft.com/office/drawing/2014/main" id="{C3D73E62-0541-20EC-D21C-182E34B2E8DC}"/>
              </a:ext>
            </a:extLst>
          </p:cNvPr>
          <p:cNvSpPr>
            <a:spLocks noGrp="1"/>
          </p:cNvSpPr>
          <p:nvPr>
            <p:ph idx="1"/>
          </p:nvPr>
        </p:nvSpPr>
        <p:spPr/>
        <p:txBody>
          <a:bodyPr/>
          <a:lstStyle/>
          <a:p>
            <a:pPr marL="0" indent="0">
              <a:buNone/>
            </a:pPr>
            <a:r>
              <a:rPr lang="en-US" dirty="0"/>
              <a:t>This is just a short demonstration of what can be done (and how easily) in R Tidyverse, BUT there’s so much more out there!</a:t>
            </a:r>
          </a:p>
          <a:p>
            <a:pPr marL="0" indent="0">
              <a:buNone/>
            </a:pPr>
            <a:endParaRPr lang="en-US" dirty="0"/>
          </a:p>
          <a:p>
            <a:pPr marL="0" indent="0">
              <a:buNone/>
            </a:pPr>
            <a:r>
              <a:rPr lang="en-US" dirty="0"/>
              <a:t>Recommend:</a:t>
            </a:r>
          </a:p>
          <a:p>
            <a:r>
              <a:rPr lang="en-US" u="sng" dirty="0"/>
              <a:t>Today</a:t>
            </a:r>
            <a:r>
              <a:rPr lang="en-US" dirty="0"/>
              <a:t>: ask me/us about specific tasks/operations that you’d like to learn to execute in R</a:t>
            </a:r>
          </a:p>
          <a:p>
            <a:r>
              <a:rPr lang="en-US" u="sng" dirty="0"/>
              <a:t>Any time</a:t>
            </a:r>
            <a:r>
              <a:rPr lang="en-US" dirty="0"/>
              <a:t>: Check out the package cheat sheets (I used them a lot!) LINK HERE </a:t>
            </a:r>
          </a:p>
        </p:txBody>
      </p:sp>
    </p:spTree>
    <p:extLst>
      <p:ext uri="{BB962C8B-B14F-4D97-AF65-F5344CB8AC3E}">
        <p14:creationId xmlns:p14="http://schemas.microsoft.com/office/powerpoint/2010/main" val="3880249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DBA95B-0FCC-4BE0-8140-4B812BA456F2}"/>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rgbClr val="1F63B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52B34C4-0BC1-4876-8164-F5870A196B6E}"/>
              </a:ext>
            </a:extLst>
          </p:cNvPr>
          <p:cNvSpPr>
            <a:spLocks noGrp="1"/>
          </p:cNvSpPr>
          <p:nvPr>
            <p:ph type="title"/>
          </p:nvPr>
        </p:nvSpPr>
        <p:spPr/>
        <p:txBody>
          <a:bodyPr/>
          <a:lstStyle/>
          <a:p>
            <a:r>
              <a:rPr lang="en-US" dirty="0">
                <a:solidFill>
                  <a:schemeClr val="bg1"/>
                </a:solidFill>
              </a:rPr>
              <a:t>Kidding, one last thing …</a:t>
            </a:r>
          </a:p>
        </p:txBody>
      </p:sp>
      <p:sp>
        <p:nvSpPr>
          <p:cNvPr id="5" name="Content Placeholder 4">
            <a:extLst>
              <a:ext uri="{FF2B5EF4-FFF2-40B4-BE49-F238E27FC236}">
                <a16:creationId xmlns:a16="http://schemas.microsoft.com/office/drawing/2014/main" id="{21627A03-215C-4609-A8E8-55F8CD3288D6}"/>
              </a:ext>
            </a:extLst>
          </p:cNvPr>
          <p:cNvSpPr>
            <a:spLocks noGrp="1"/>
          </p:cNvSpPr>
          <p:nvPr>
            <p:ph idx="1"/>
          </p:nvPr>
        </p:nvSpPr>
        <p:spPr>
          <a:xfrm>
            <a:off x="838200" y="2285999"/>
            <a:ext cx="10515600" cy="3890963"/>
          </a:xfrm>
        </p:spPr>
        <p:txBody>
          <a:bodyPr>
            <a:normAutofit/>
          </a:bodyPr>
          <a:lstStyle/>
          <a:p>
            <a:pPr marL="0" indent="0">
              <a:buNone/>
            </a:pPr>
            <a:r>
              <a:rPr lang="en-US" sz="2000" dirty="0"/>
              <a:t>We’ll go through an example of exploratory data analysis (EDA)</a:t>
            </a:r>
          </a:p>
          <a:p>
            <a:r>
              <a:rPr lang="en-US" sz="2000" b="1" dirty="0"/>
              <a:t>Explore</a:t>
            </a:r>
            <a:r>
              <a:rPr lang="en-US" sz="2000" dirty="0"/>
              <a:t> structure of the data (understand it)</a:t>
            </a:r>
          </a:p>
          <a:p>
            <a:r>
              <a:rPr lang="en-US" sz="2000" dirty="0"/>
              <a:t>Check for </a:t>
            </a:r>
            <a:r>
              <a:rPr lang="en-US" sz="2000" b="1" dirty="0"/>
              <a:t>mistakes</a:t>
            </a:r>
            <a:r>
              <a:rPr lang="en-US" sz="2000" dirty="0"/>
              <a:t> and/or </a:t>
            </a:r>
            <a:r>
              <a:rPr lang="en-US" sz="2000" b="1" dirty="0"/>
              <a:t>missing</a:t>
            </a:r>
            <a:r>
              <a:rPr lang="en-US" sz="2000" dirty="0"/>
              <a:t> </a:t>
            </a:r>
            <a:r>
              <a:rPr lang="en-US" sz="2000" b="1" dirty="0"/>
              <a:t>entries</a:t>
            </a:r>
            <a:r>
              <a:rPr lang="en-US" sz="2000" dirty="0"/>
              <a:t> (always present in real world data)</a:t>
            </a:r>
          </a:p>
          <a:p>
            <a:r>
              <a:rPr lang="en-US" sz="2000" dirty="0"/>
              <a:t>Make the needed </a:t>
            </a:r>
            <a:r>
              <a:rPr lang="en-US" sz="2000" b="1" dirty="0"/>
              <a:t>corrections</a:t>
            </a:r>
            <a:r>
              <a:rPr lang="en-US" sz="2000" dirty="0"/>
              <a:t> </a:t>
            </a:r>
            <a:r>
              <a:rPr lang="en-US" sz="2000" b="1" dirty="0"/>
              <a:t>in R</a:t>
            </a:r>
          </a:p>
          <a:p>
            <a:r>
              <a:rPr lang="en-US" sz="2000" b="1" dirty="0"/>
              <a:t>Re-shape</a:t>
            </a:r>
            <a:r>
              <a:rPr lang="en-US" sz="2000" dirty="0"/>
              <a:t> the data (tables) to our needs - Prepare for stats (e.g. ANOVA)</a:t>
            </a:r>
          </a:p>
          <a:p>
            <a:r>
              <a:rPr lang="en-US" sz="2000" dirty="0"/>
              <a:t>Make some </a:t>
            </a:r>
            <a:r>
              <a:rPr lang="en-US" sz="2000" b="1" dirty="0"/>
              <a:t>plots</a:t>
            </a:r>
            <a:r>
              <a:rPr lang="en-US" sz="2000" dirty="0"/>
              <a:t> (show the power of exploratory data viz!)</a:t>
            </a:r>
          </a:p>
          <a:p>
            <a:endParaRPr lang="en-US" sz="2000" dirty="0"/>
          </a:p>
        </p:txBody>
      </p:sp>
    </p:spTree>
    <p:extLst>
      <p:ext uri="{BB962C8B-B14F-4D97-AF65-F5344CB8AC3E}">
        <p14:creationId xmlns:p14="http://schemas.microsoft.com/office/powerpoint/2010/main" val="1126444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65E0DF-1F44-443D-9EED-194563E1900A}"/>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rgbClr val="1F63B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94AE8-B466-45AC-9F0A-EF6E651F3F93}"/>
              </a:ext>
            </a:extLst>
          </p:cNvPr>
          <p:cNvSpPr>
            <a:spLocks noGrp="1"/>
          </p:cNvSpPr>
          <p:nvPr>
            <p:ph type="title"/>
          </p:nvPr>
        </p:nvSpPr>
        <p:spPr/>
        <p:txBody>
          <a:bodyPr/>
          <a:lstStyle/>
          <a:p>
            <a:r>
              <a:rPr lang="en-US" dirty="0">
                <a:solidFill>
                  <a:schemeClr val="bg1"/>
                </a:solidFill>
              </a:rPr>
              <a:t>Overview of the data set</a:t>
            </a:r>
          </a:p>
        </p:txBody>
      </p:sp>
      <p:sp>
        <p:nvSpPr>
          <p:cNvPr id="3" name="Content Placeholder 2">
            <a:extLst>
              <a:ext uri="{FF2B5EF4-FFF2-40B4-BE49-F238E27FC236}">
                <a16:creationId xmlns:a16="http://schemas.microsoft.com/office/drawing/2014/main" id="{D934080D-B9A2-471D-A372-21E4EF754A5C}"/>
              </a:ext>
            </a:extLst>
          </p:cNvPr>
          <p:cNvSpPr>
            <a:spLocks noGrp="1"/>
          </p:cNvSpPr>
          <p:nvPr>
            <p:ph idx="1"/>
          </p:nvPr>
        </p:nvSpPr>
        <p:spPr>
          <a:xfrm>
            <a:off x="838200" y="2286000"/>
            <a:ext cx="10515600" cy="3890962"/>
          </a:xfrm>
        </p:spPr>
        <p:txBody>
          <a:bodyPr>
            <a:normAutofit/>
          </a:bodyPr>
          <a:lstStyle/>
          <a:p>
            <a:pPr marL="0" indent="0">
              <a:buNone/>
            </a:pPr>
            <a:r>
              <a:rPr lang="en-US" sz="2000" dirty="0"/>
              <a:t>The R script is based on </a:t>
            </a:r>
            <a:r>
              <a:rPr lang="en-US" sz="2000" b="1" dirty="0"/>
              <a:t>dummy data (</a:t>
            </a:r>
            <a:r>
              <a:rPr lang="en-US" sz="2000" dirty="0"/>
              <a:t>created for didactic purposes by me).</a:t>
            </a:r>
          </a:p>
          <a:p>
            <a:pPr marL="0" indent="0">
              <a:buNone/>
            </a:pPr>
            <a:endParaRPr lang="en-US" sz="2000" dirty="0"/>
          </a:p>
          <a:p>
            <a:pPr marL="0" indent="0">
              <a:buNone/>
            </a:pPr>
            <a:r>
              <a:rPr lang="en-US" sz="2000" dirty="0">
                <a:highlight>
                  <a:srgbClr val="FFFF00"/>
                </a:highlight>
              </a:rPr>
              <a:t>Describe structure</a:t>
            </a:r>
          </a:p>
        </p:txBody>
      </p:sp>
    </p:spTree>
    <p:extLst>
      <p:ext uri="{BB962C8B-B14F-4D97-AF65-F5344CB8AC3E}">
        <p14:creationId xmlns:p14="http://schemas.microsoft.com/office/powerpoint/2010/main" val="78222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AF82-F3D3-BC84-5A04-E62020C37F04}"/>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R is for “Reproducible”</a:t>
            </a:r>
          </a:p>
        </p:txBody>
      </p:sp>
      <p:sp>
        <p:nvSpPr>
          <p:cNvPr id="3" name="Content Placeholder 2">
            <a:extLst>
              <a:ext uri="{FF2B5EF4-FFF2-40B4-BE49-F238E27FC236}">
                <a16:creationId xmlns:a16="http://schemas.microsoft.com/office/drawing/2014/main" id="{F1EA126A-A159-DDA6-423C-6729B6465E56}"/>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Very brief intro to the concept of reproducible research and the importance of working in scripts (as opposed to manual edits of spreadsheets)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2419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6EE8-B04D-3C2D-56E4-0CF621E92A1A}"/>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R from the start</a:t>
            </a:r>
          </a:p>
        </p:txBody>
      </p:sp>
      <p:sp>
        <p:nvSpPr>
          <p:cNvPr id="3" name="Content Placeholder 2">
            <a:extLst>
              <a:ext uri="{FF2B5EF4-FFF2-40B4-BE49-F238E27FC236}">
                <a16:creationId xmlns:a16="http://schemas.microsoft.com/office/drawing/2014/main" id="{C228BF1A-F81F-A38D-9B4B-92459E64E834}"/>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Advantages of using R from the very beginning and at each step in which any sort of data manipulation is required (not just for the final stats)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a:p>
            <a:pPr marL="0" indent="0">
              <a:buNone/>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7721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336417" y="2749853"/>
            <a:ext cx="633956" cy="369332"/>
          </a:xfrm>
          <a:prstGeom prst="rect">
            <a:avLst/>
          </a:prstGeom>
          <a:noFill/>
        </p:spPr>
        <p:txBody>
          <a:bodyPr wrap="none" rtlCol="0">
            <a:spAutoFit/>
          </a:bodyPr>
          <a:lstStyle/>
          <a:p>
            <a:pPr algn="ctr"/>
            <a:r>
              <a:rPr lang="en-US" b="1" u="sng" dirty="0"/>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Reproducibility</a:t>
            </a:r>
          </a:p>
        </p:txBody>
      </p:sp>
      <p:sp>
        <p:nvSpPr>
          <p:cNvPr id="32" name="Content Placeholder 2">
            <a:extLst>
              <a:ext uri="{FF2B5EF4-FFF2-40B4-BE49-F238E27FC236}">
                <a16:creationId xmlns:a16="http://schemas.microsoft.com/office/drawing/2014/main" id="{B97A714E-4CC4-433B-9496-E979FC533BDE}"/>
              </a:ext>
            </a:extLst>
          </p:cNvPr>
          <p:cNvSpPr txBox="1">
            <a:spLocks/>
          </p:cNvSpPr>
          <p:nvPr/>
        </p:nvSpPr>
        <p:spPr>
          <a:xfrm>
            <a:off x="838200" y="1530936"/>
            <a:ext cx="6981577"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Analyze the same data and obtain the same results</a:t>
            </a: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88029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336417" y="2749853"/>
            <a:ext cx="633956" cy="369332"/>
          </a:xfrm>
          <a:prstGeom prst="rect">
            <a:avLst/>
          </a:prstGeom>
          <a:noFill/>
        </p:spPr>
        <p:txBody>
          <a:bodyPr wrap="none" rtlCol="0">
            <a:spAutoFit/>
          </a:bodyPr>
          <a:lstStyle/>
          <a:p>
            <a:pPr algn="ctr"/>
            <a:r>
              <a:rPr lang="en-US" b="1" u="sng" dirty="0"/>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cxnSp>
        <p:nvCxnSpPr>
          <p:cNvPr id="8" name="Straight Arrow Connector 7">
            <a:extLst>
              <a:ext uri="{FF2B5EF4-FFF2-40B4-BE49-F238E27FC236}">
                <a16:creationId xmlns:a16="http://schemas.microsoft.com/office/drawing/2014/main" id="{C337A926-59C7-40D7-89F3-009796981035}"/>
              </a:ext>
            </a:extLst>
          </p:cNvPr>
          <p:cNvCxnSpPr>
            <a:cxnSpLocks/>
          </p:cNvCxnSpPr>
          <p:nvPr/>
        </p:nvCxnSpPr>
        <p:spPr>
          <a:xfrm flipH="1">
            <a:off x="8765406" y="2003461"/>
            <a:ext cx="133150" cy="1914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89CFBE2-A0A7-40A0-AB5D-9CD98446DF55}"/>
              </a:ext>
            </a:extLst>
          </p:cNvPr>
          <p:cNvCxnSpPr>
            <a:cxnSpLocks/>
          </p:cNvCxnSpPr>
          <p:nvPr/>
        </p:nvCxnSpPr>
        <p:spPr>
          <a:xfrm>
            <a:off x="9289280" y="2003461"/>
            <a:ext cx="785358" cy="644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3FAF24C-846A-4FCF-B289-013E0C246451}"/>
              </a:ext>
            </a:extLst>
          </p:cNvPr>
          <p:cNvSpPr txBox="1"/>
          <p:nvPr/>
        </p:nvSpPr>
        <p:spPr>
          <a:xfrm>
            <a:off x="8420501" y="1690688"/>
            <a:ext cx="1334020" cy="369332"/>
          </a:xfrm>
          <a:prstGeom prst="rect">
            <a:avLst/>
          </a:prstGeom>
          <a:noFill/>
        </p:spPr>
        <p:txBody>
          <a:bodyPr wrap="none" rtlCol="0">
            <a:spAutoFit/>
          </a:bodyPr>
          <a:lstStyle/>
          <a:p>
            <a:r>
              <a:rPr lang="en-US" dirty="0"/>
              <a:t>In the paper</a:t>
            </a:r>
          </a:p>
        </p:txBody>
      </p:sp>
      <p:cxnSp>
        <p:nvCxnSpPr>
          <p:cNvPr id="42" name="Straight Arrow Connector 41">
            <a:extLst>
              <a:ext uri="{FF2B5EF4-FFF2-40B4-BE49-F238E27FC236}">
                <a16:creationId xmlns:a16="http://schemas.microsoft.com/office/drawing/2014/main" id="{36562C71-4B2A-42C8-9CDF-C6816AC324E1}"/>
              </a:ext>
            </a:extLst>
          </p:cNvPr>
          <p:cNvCxnSpPr>
            <a:cxnSpLocks/>
            <a:stCxn id="45" idx="0"/>
          </p:cNvCxnSpPr>
          <p:nvPr/>
        </p:nvCxnSpPr>
        <p:spPr>
          <a:xfrm flipV="1">
            <a:off x="8256382" y="4991658"/>
            <a:ext cx="642174" cy="686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BFA3451-500B-4A84-9030-8D134CD90517}"/>
              </a:ext>
            </a:extLst>
          </p:cNvPr>
          <p:cNvCxnSpPr>
            <a:cxnSpLocks/>
          </p:cNvCxnSpPr>
          <p:nvPr/>
        </p:nvCxnSpPr>
        <p:spPr>
          <a:xfrm flipH="1" flipV="1">
            <a:off x="6988180" y="4412188"/>
            <a:ext cx="514845" cy="127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F22D809-5A41-414D-8DB8-2174EDF15AD0}"/>
              </a:ext>
            </a:extLst>
          </p:cNvPr>
          <p:cNvSpPr txBox="1"/>
          <p:nvPr/>
        </p:nvSpPr>
        <p:spPr>
          <a:xfrm>
            <a:off x="6741576" y="5678434"/>
            <a:ext cx="3029612" cy="646331"/>
          </a:xfrm>
          <a:prstGeom prst="rect">
            <a:avLst/>
          </a:prstGeom>
          <a:noFill/>
        </p:spPr>
        <p:txBody>
          <a:bodyPr wrap="none" rtlCol="0">
            <a:spAutoFit/>
          </a:bodyPr>
          <a:lstStyle/>
          <a:p>
            <a:r>
              <a:rPr lang="en-US" dirty="0"/>
              <a:t>In the supplementary material</a:t>
            </a:r>
          </a:p>
          <a:p>
            <a:r>
              <a:rPr lang="en-US" dirty="0"/>
              <a:t>(ideally … )</a:t>
            </a:r>
          </a:p>
        </p:txBody>
      </p:sp>
      <p:sp>
        <p:nvSpPr>
          <p:cNvPr id="21" name="Content Placeholder 2">
            <a:extLst>
              <a:ext uri="{FF2B5EF4-FFF2-40B4-BE49-F238E27FC236}">
                <a16:creationId xmlns:a16="http://schemas.microsoft.com/office/drawing/2014/main" id="{93CCA0F5-FB29-4E4B-97B4-34F4BD841D7B}"/>
              </a:ext>
            </a:extLst>
          </p:cNvPr>
          <p:cNvSpPr txBox="1">
            <a:spLocks/>
          </p:cNvSpPr>
          <p:nvPr/>
        </p:nvSpPr>
        <p:spPr>
          <a:xfrm>
            <a:off x="838200" y="1530936"/>
            <a:ext cx="6981577"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Analyze the same data and obtain the same results</a:t>
            </a: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60844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3" name="TextBox 32">
            <a:extLst>
              <a:ext uri="{FF2B5EF4-FFF2-40B4-BE49-F238E27FC236}">
                <a16:creationId xmlns:a16="http://schemas.microsoft.com/office/drawing/2014/main" id="{9F38F221-7F0B-4D6C-A90B-62487CF6D58B}"/>
              </a:ext>
            </a:extLst>
          </p:cNvPr>
          <p:cNvSpPr txBox="1"/>
          <p:nvPr/>
        </p:nvSpPr>
        <p:spPr>
          <a:xfrm>
            <a:off x="5891487" y="2121536"/>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34" name="TextBox 33">
            <a:extLst>
              <a:ext uri="{FF2B5EF4-FFF2-40B4-BE49-F238E27FC236}">
                <a16:creationId xmlns:a16="http://schemas.microsoft.com/office/drawing/2014/main" id="{D5BD454E-5C3A-4FE7-AE3B-9654A1B30F55}"/>
              </a:ext>
            </a:extLst>
          </p:cNvPr>
          <p:cNvSpPr txBox="1"/>
          <p:nvPr/>
        </p:nvSpPr>
        <p:spPr>
          <a:xfrm>
            <a:off x="6336417" y="2749853"/>
            <a:ext cx="633956" cy="369332"/>
          </a:xfrm>
          <a:prstGeom prst="rect">
            <a:avLst/>
          </a:prstGeom>
          <a:noFill/>
        </p:spPr>
        <p:txBody>
          <a:bodyPr wrap="none" rtlCol="0">
            <a:spAutoFit/>
          </a:bodyPr>
          <a:lstStyle/>
          <a:p>
            <a:pPr algn="ctr"/>
            <a:r>
              <a:rPr lang="en-US" b="1" u="sng" strike="sngStrike" dirty="0"/>
              <a:t>Data</a:t>
            </a:r>
          </a:p>
        </p:txBody>
      </p:sp>
      <p:sp>
        <p:nvSpPr>
          <p:cNvPr id="12" name="TextBox 11">
            <a:extLst>
              <a:ext uri="{FF2B5EF4-FFF2-40B4-BE49-F238E27FC236}">
                <a16:creationId xmlns:a16="http://schemas.microsoft.com/office/drawing/2014/main" id="{28D5D441-84AB-47E5-B08B-66603BBEF46A}"/>
              </a:ext>
            </a:extLst>
          </p:cNvPr>
          <p:cNvSpPr txBox="1"/>
          <p:nvPr/>
        </p:nvSpPr>
        <p:spPr>
          <a:xfrm>
            <a:off x="1317324" y="2478065"/>
            <a:ext cx="6097978" cy="369332"/>
          </a:xfrm>
          <a:prstGeom prst="rect">
            <a:avLst/>
          </a:prstGeom>
          <a:noFill/>
        </p:spPr>
        <p:txBody>
          <a:bodyPr wrap="square">
            <a:spAutoFit/>
          </a:bodyPr>
          <a:lstStyle/>
          <a:p>
            <a:pPr marL="0" indent="0">
              <a:buNone/>
            </a:pPr>
            <a:r>
              <a:rPr lang="en-US" sz="1800" dirty="0"/>
              <a:t>But there’s also that other part …</a:t>
            </a:r>
          </a:p>
        </p:txBody>
      </p:sp>
    </p:spTree>
    <p:extLst>
      <p:ext uri="{BB962C8B-B14F-4D97-AF65-F5344CB8AC3E}">
        <p14:creationId xmlns:p14="http://schemas.microsoft.com/office/powerpoint/2010/main" val="288368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2" name="Rectangle: Rounded Corners 31">
            <a:extLst>
              <a:ext uri="{FF2B5EF4-FFF2-40B4-BE49-F238E27FC236}">
                <a16:creationId xmlns:a16="http://schemas.microsoft.com/office/drawing/2014/main" id="{BFEC414B-2569-459C-8A78-E35F3848BFFB}"/>
              </a:ext>
            </a:extLst>
          </p:cNvPr>
          <p:cNvSpPr/>
          <p:nvPr/>
        </p:nvSpPr>
        <p:spPr>
          <a:xfrm>
            <a:off x="3489899" y="3385057"/>
            <a:ext cx="1202296" cy="6957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a:t>
            </a:r>
          </a:p>
          <a:p>
            <a:pPr algn="ctr"/>
            <a:r>
              <a:rPr lang="en-US" dirty="0">
                <a:solidFill>
                  <a:schemeClr val="tx1"/>
                </a:solidFill>
                <a:latin typeface="Calibri" panose="020F0502020204030204" pitchFamily="34" charset="0"/>
                <a:cs typeface="Calibri" panose="020F0502020204030204" pitchFamily="34" charset="0"/>
              </a:rPr>
              <a:t>wrangling</a:t>
            </a:r>
          </a:p>
        </p:txBody>
      </p:sp>
    </p:spTree>
    <p:extLst>
      <p:ext uri="{BB962C8B-B14F-4D97-AF65-F5344CB8AC3E}">
        <p14:creationId xmlns:p14="http://schemas.microsoft.com/office/powerpoint/2010/main" val="1963167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3435</Words>
  <Application>Microsoft Office PowerPoint</Application>
  <PresentationFormat>Widescreen</PresentationFormat>
  <Paragraphs>405</Paragraphs>
  <Slides>38</Slides>
  <Notes>25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-apple-system</vt:lpstr>
      <vt:lpstr>Arial</vt:lpstr>
      <vt:lpstr>Calibri</vt:lpstr>
      <vt:lpstr>Candara</vt:lpstr>
      <vt:lpstr>Courier New</vt:lpstr>
      <vt:lpstr>Franklin Gothic Demi Cond</vt:lpstr>
      <vt:lpstr>IBM Plex Mono</vt:lpstr>
      <vt:lpstr>JetBrains Mono</vt:lpstr>
      <vt:lpstr>Lucida Console</vt:lpstr>
      <vt:lpstr>Lucida Sans Typewriter</vt:lpstr>
      <vt:lpstr>Poppins</vt:lpstr>
      <vt:lpstr>Roboto</vt:lpstr>
      <vt:lpstr>Symbol</vt:lpstr>
      <vt:lpstr>Trade Gothic W01 Roman</vt:lpstr>
      <vt:lpstr>Wingdings</vt:lpstr>
      <vt:lpstr>Office Theme</vt:lpstr>
      <vt:lpstr>PowerPoint Presentation</vt:lpstr>
      <vt:lpstr>R for Reproducible  data wrangling</vt:lpstr>
      <vt:lpstr>Slide presentation points:</vt:lpstr>
      <vt:lpstr>R is for “Reproducible”</vt:lpstr>
      <vt:lpstr>R from the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Shortcomings of working with spreadsheets  (and why I hate it)</vt:lpstr>
      <vt:lpstr>Disclaimer</vt:lpstr>
      <vt:lpstr>PowerPoint Presentation</vt:lpstr>
      <vt:lpstr>PowerPoint Presentation</vt:lpstr>
      <vt:lpstr>Why R when one can do most of this in bash/Unix? </vt:lpstr>
      <vt:lpstr>PowerPoint Presentation</vt:lpstr>
      <vt:lpstr>Tidyverse</vt:lpstr>
      <vt:lpstr>1. Tidy data</vt:lpstr>
      <vt:lpstr>1. Tidy data</vt:lpstr>
      <vt:lpstr>1. Tidy data</vt:lpstr>
      <vt:lpstr>1. Tidy data</vt:lpstr>
      <vt:lpstr>1. Tidy data</vt:lpstr>
      <vt:lpstr>1. Tidy data</vt:lpstr>
      <vt:lpstr>1. Tidy data</vt:lpstr>
      <vt:lpstr>2. Piping functions (vs nested)</vt:lpstr>
      <vt:lpstr>2. Piping functions (vs nested)</vt:lpstr>
      <vt:lpstr>Data wrangling</vt:lpstr>
      <vt:lpstr>Data wrangling</vt:lpstr>
      <vt:lpstr>Beautiful plots with ggplot &lt;3 </vt:lpstr>
      <vt:lpstr>String manipulation stringr::str_*()</vt:lpstr>
      <vt:lpstr>Practical part:  R and Tidyverse in action!</vt:lpstr>
      <vt:lpstr>… and waaaay more!</vt:lpstr>
      <vt:lpstr>Kidding, one last thing …</vt:lpstr>
      <vt:lpstr>Overview of the data 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giulia.puntin@allzool.bio.uni-giessen.de</dc:creator>
  <cp:lastModifiedBy>Giulia Puntin</cp:lastModifiedBy>
  <cp:revision>386</cp:revision>
  <dcterms:created xsi:type="dcterms:W3CDTF">2021-10-23T13:29:59Z</dcterms:created>
  <dcterms:modified xsi:type="dcterms:W3CDTF">2023-01-27T07:12:33Z</dcterms:modified>
</cp:coreProperties>
</file>